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media/image7.jpg" ContentType="image/jpg"/>
  <Override PartName="/ppt/media/image8.jpg" ContentType="image/jpg"/>
  <Override PartName="/ppt/notesSlides/notesSlide2.xml" ContentType="application/vnd.openxmlformats-officedocument.presentationml.notesSlide+xml"/>
  <Override PartName="/ppt/media/image14.jpg" ContentType="image/jpg"/>
  <Override PartName="/ppt/media/image15.jpg" ContentType="image/jpg"/>
  <Override PartName="/ppt/notesSlides/notesSlide3.xml" ContentType="application/vnd.openxmlformats-officedocument.presentationml.notesSlide+xml"/>
  <Override PartName="/ppt/media/image17.jpg" ContentType="image/jpg"/>
  <Override PartName="/ppt/media/image18.jpg" ContentType="image/jpg"/>
  <Override PartName="/ppt/notesSlides/notesSlide4.xml" ContentType="application/vnd.openxmlformats-officedocument.presentationml.notesSlide+xml"/>
  <Override PartName="/ppt/comments/modernComment_132_1A946DC3.xml" ContentType="application/vnd.ms-powerpoint.comments+xml"/>
  <Override PartName="/ppt/media/image22.jpg" ContentType="image/jpg"/>
  <Override PartName="/ppt/media/image23.jpg" ContentType="image/jpg"/>
  <Override PartName="/ppt/notesSlides/notesSlide5.xml" ContentType="application/vnd.openxmlformats-officedocument.presentationml.notesSlide+xml"/>
  <Override PartName="/ppt/comments/modernComment_8D5_493BFD71.xml" ContentType="application/vnd.ms-powerpoint.comments+xml"/>
  <Override PartName="/ppt/notesSlides/notesSlide6.xml" ContentType="application/vnd.openxmlformats-officedocument.presentationml.notesSlide+xml"/>
  <Override PartName="/ppt/comments/modernComment_8D7_96D63182.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26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45.jpg" ContentType="image/jpg"/>
  <Override PartName="/ppt/comments/modernComment_74D_A2567818.xml" ContentType="application/vnd.ms-powerpoint.comments+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media/image51.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75.jpg" ContentType="image/jpg"/>
  <Override PartName="/ppt/notesSlides/notesSlide21.xml" ContentType="application/vnd.openxmlformats-officedocument.presentationml.notesSlide+xml"/>
  <Override PartName="/ppt/comments/modernComment_777_7D38A7EA.xml" ContentType="application/vnd.ms-powerpoint.comments+xml"/>
  <Override PartName="/ppt/comments/modernComment_8D2_D332481A.xml" ContentType="application/vnd.ms-powerpoint.comments+xml"/>
  <Override PartName="/ppt/media/image78.jpg" ContentType="image/jpg"/>
  <Override PartName="/ppt/media/image79.jpg" ContentType="image/jpg"/>
  <Override PartName="/ppt/media/image80.jpg" ContentType="image/jpg"/>
  <Override PartName="/ppt/media/image81.jpg" ContentType="image/jpg"/>
  <Override PartName="/ppt/media/image82.jpg" ContentType="image/jpg"/>
  <Override PartName="/ppt/media/image83.jpg" ContentType="image/jpg"/>
  <Override PartName="/ppt/comments/modernComment_767_9116BEC4.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24_7CD8B548.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700" r:id="rId3"/>
    <p:sldMasterId id="2147483711" r:id="rId4"/>
    <p:sldMasterId id="2147483741" r:id="rId5"/>
  </p:sldMasterIdLst>
  <p:notesMasterIdLst>
    <p:notesMasterId r:id="rId140"/>
  </p:notesMasterIdLst>
  <p:sldIdLst>
    <p:sldId id="2038" r:id="rId6"/>
    <p:sldId id="2303" r:id="rId7"/>
    <p:sldId id="1842" r:id="rId8"/>
    <p:sldId id="1843" r:id="rId9"/>
    <p:sldId id="1844" r:id="rId10"/>
    <p:sldId id="1845" r:id="rId11"/>
    <p:sldId id="1846" r:id="rId12"/>
    <p:sldId id="2044" r:id="rId13"/>
    <p:sldId id="312" r:id="rId14"/>
    <p:sldId id="1916" r:id="rId15"/>
    <p:sldId id="2304" r:id="rId16"/>
    <p:sldId id="2319" r:id="rId17"/>
    <p:sldId id="2322" r:id="rId18"/>
    <p:sldId id="2321" r:id="rId19"/>
    <p:sldId id="2323" r:id="rId20"/>
    <p:sldId id="2302" r:id="rId21"/>
    <p:sldId id="2307" r:id="rId22"/>
    <p:sldId id="1892" r:id="rId23"/>
    <p:sldId id="269" r:id="rId24"/>
    <p:sldId id="2041" r:id="rId25"/>
    <p:sldId id="2045" r:id="rId26"/>
    <p:sldId id="1848" r:id="rId27"/>
    <p:sldId id="2046" r:id="rId28"/>
    <p:sldId id="2049" r:id="rId29"/>
    <p:sldId id="2051" r:id="rId30"/>
    <p:sldId id="2060" r:id="rId31"/>
    <p:sldId id="2053" r:id="rId32"/>
    <p:sldId id="2052" r:id="rId33"/>
    <p:sldId id="2058" r:id="rId34"/>
    <p:sldId id="2055" r:id="rId35"/>
    <p:sldId id="2054" r:id="rId36"/>
    <p:sldId id="306" r:id="rId37"/>
    <p:sldId id="1853" r:id="rId38"/>
    <p:sldId id="2057" r:id="rId39"/>
    <p:sldId id="1855" r:id="rId40"/>
    <p:sldId id="290" r:id="rId41"/>
    <p:sldId id="2261" r:id="rId42"/>
    <p:sldId id="2263" r:id="rId43"/>
    <p:sldId id="1859" r:id="rId44"/>
    <p:sldId id="2256" r:id="rId45"/>
    <p:sldId id="2257" r:id="rId46"/>
    <p:sldId id="2264" r:id="rId47"/>
    <p:sldId id="294" r:id="rId48"/>
    <p:sldId id="295" r:id="rId49"/>
    <p:sldId id="296" r:id="rId50"/>
    <p:sldId id="297" r:id="rId51"/>
    <p:sldId id="298" r:id="rId52"/>
    <p:sldId id="299" r:id="rId53"/>
    <p:sldId id="1888" r:id="rId54"/>
    <p:sldId id="1889" r:id="rId55"/>
    <p:sldId id="2266" r:id="rId56"/>
    <p:sldId id="2327" r:id="rId57"/>
    <p:sldId id="2267" r:id="rId58"/>
    <p:sldId id="1866" r:id="rId59"/>
    <p:sldId id="2274" r:id="rId60"/>
    <p:sldId id="2268" r:id="rId61"/>
    <p:sldId id="2275" r:id="rId62"/>
    <p:sldId id="2276" r:id="rId63"/>
    <p:sldId id="1868" r:id="rId64"/>
    <p:sldId id="1863" r:id="rId65"/>
    <p:sldId id="2270" r:id="rId66"/>
    <p:sldId id="1904" r:id="rId67"/>
    <p:sldId id="1864" r:id="rId68"/>
    <p:sldId id="1865" r:id="rId69"/>
    <p:sldId id="2277" r:id="rId70"/>
    <p:sldId id="2278" r:id="rId71"/>
    <p:sldId id="2279" r:id="rId72"/>
    <p:sldId id="2280" r:id="rId73"/>
    <p:sldId id="2281" r:id="rId74"/>
    <p:sldId id="2282" r:id="rId75"/>
    <p:sldId id="1869" r:id="rId76"/>
    <p:sldId id="1870" r:id="rId77"/>
    <p:sldId id="1994" r:id="rId78"/>
    <p:sldId id="2242" r:id="rId79"/>
    <p:sldId id="2243" r:id="rId80"/>
    <p:sldId id="1871" r:id="rId81"/>
    <p:sldId id="1873" r:id="rId82"/>
    <p:sldId id="1874" r:id="rId83"/>
    <p:sldId id="2283" r:id="rId84"/>
    <p:sldId id="2328" r:id="rId85"/>
    <p:sldId id="319" r:id="rId86"/>
    <p:sldId id="1876" r:id="rId87"/>
    <p:sldId id="2325" r:id="rId88"/>
    <p:sldId id="2265" r:id="rId89"/>
    <p:sldId id="2326" r:id="rId90"/>
    <p:sldId id="2284" r:id="rId91"/>
    <p:sldId id="1877" r:id="rId92"/>
    <p:sldId id="1894" r:id="rId93"/>
    <p:sldId id="2306" r:id="rId94"/>
    <p:sldId id="1880" r:id="rId95"/>
    <p:sldId id="2371" r:id="rId96"/>
    <p:sldId id="2370" r:id="rId97"/>
    <p:sldId id="2369" r:id="rId98"/>
    <p:sldId id="1911" r:id="rId99"/>
    <p:sldId id="2329" r:id="rId100"/>
    <p:sldId id="2258" r:id="rId101"/>
    <p:sldId id="2292" r:id="rId102"/>
    <p:sldId id="2294" r:id="rId103"/>
    <p:sldId id="2295" r:id="rId104"/>
    <p:sldId id="2297" r:id="rId105"/>
    <p:sldId id="2296" r:id="rId106"/>
    <p:sldId id="2298" r:id="rId107"/>
    <p:sldId id="2324" r:id="rId108"/>
    <p:sldId id="2290" r:id="rId109"/>
    <p:sldId id="1895" r:id="rId110"/>
    <p:sldId id="2255" r:id="rId111"/>
    <p:sldId id="1886" r:id="rId112"/>
    <p:sldId id="301" r:id="rId113"/>
    <p:sldId id="2181" r:id="rId114"/>
    <p:sldId id="2182" r:id="rId115"/>
    <p:sldId id="2185" r:id="rId116"/>
    <p:sldId id="2186" r:id="rId117"/>
    <p:sldId id="2180" r:id="rId118"/>
    <p:sldId id="2184" r:id="rId119"/>
    <p:sldId id="2248" r:id="rId120"/>
    <p:sldId id="2082" r:id="rId121"/>
    <p:sldId id="2106" r:id="rId122"/>
    <p:sldId id="292" r:id="rId123"/>
    <p:sldId id="2359" r:id="rId124"/>
    <p:sldId id="2360" r:id="rId125"/>
    <p:sldId id="2310" r:id="rId126"/>
    <p:sldId id="2308" r:id="rId127"/>
    <p:sldId id="1887" r:id="rId128"/>
    <p:sldId id="1898" r:id="rId129"/>
    <p:sldId id="1897" r:id="rId130"/>
    <p:sldId id="1899" r:id="rId131"/>
    <p:sldId id="2312" r:id="rId132"/>
    <p:sldId id="2363" r:id="rId133"/>
    <p:sldId id="2364" r:id="rId134"/>
    <p:sldId id="2368" r:id="rId135"/>
    <p:sldId id="2314" r:id="rId136"/>
    <p:sldId id="2318" r:id="rId137"/>
    <p:sldId id="2311" r:id="rId138"/>
    <p:sldId id="2042" r:id="rId139"/>
  </p:sldIdLst>
  <p:sldSz cx="9144000" cy="5143500" type="screen16x9"/>
  <p:notesSz cx="6858000" cy="9144000"/>
  <p:embeddedFontLst>
    <p:embeddedFont>
      <p:font typeface="Avenir Book" panose="02000503020000020003" pitchFamily="2" charset="0"/>
      <p:regular r:id="rId141"/>
      <p:italic r:id="rId142"/>
    </p:embeddedFont>
    <p:embeddedFont>
      <p:font typeface="Cambria Math" panose="02040503050406030204" pitchFamily="18" charset="0"/>
      <p:regular r:id="rId143"/>
    </p:embeddedFont>
    <p:embeddedFont>
      <p:font typeface="Consolas" panose="020B0609020204030204" pitchFamily="49" charset="0"/>
      <p:regular r:id="rId144"/>
      <p:bold r:id="rId145"/>
      <p:italic r:id="rId146"/>
      <p:boldItalic r:id="rId147"/>
    </p:embeddedFont>
    <p:embeddedFont>
      <p:font typeface="Corbel" panose="020B0503020204020204" pitchFamily="34" charset="0"/>
      <p:regular r:id="rId148"/>
      <p:bold r:id="rId149"/>
      <p:italic r:id="rId150"/>
      <p:boldItalic r:id="rId151"/>
    </p:embeddedFont>
    <p:embeddedFont>
      <p:font typeface="Roboto" panose="02000000000000000000" pitchFamily="2" charset="0"/>
      <p:regular r:id="rId152"/>
      <p:bold r:id="rId153"/>
      <p:italic r:id="rId154"/>
      <p:boldItalic r:id="rId155"/>
    </p:embeddedFont>
    <p:embeddedFont>
      <p:font typeface="Source Sans Pro" panose="020B0503030403020204" pitchFamily="34" charset="0"/>
      <p:regular r:id="rId156"/>
      <p:bold r:id="rId157"/>
      <p:italic r:id="rId158"/>
      <p:boldItalic r:id="rId159"/>
    </p:embeddedFont>
    <p:embeddedFont>
      <p:font typeface="Source Serif Pro" panose="02040603050405020204" pitchFamily="18" charset="0"/>
      <p:regular r:id="rId160"/>
      <p:bold r:id="rId161"/>
      <p:italic r:id="rId162"/>
      <p:boldItalic r:id="rId163"/>
    </p:embeddedFont>
    <p:embeddedFont>
      <p:font typeface="Tahoma" panose="020B0604030504040204" pitchFamily="34" charset="0"/>
      <p:regular r:id="rId164"/>
      <p:bold r:id="rId1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18FDF"/>
    <a:srgbClr val="E4FFDE"/>
    <a:srgbClr val="0E0CC0"/>
    <a:srgbClr val="F6F6F4"/>
    <a:srgbClr val="EA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17"/>
    <p:restoredTop sz="83745"/>
  </p:normalViewPr>
  <p:slideViewPr>
    <p:cSldViewPr snapToGrid="0">
      <p:cViewPr>
        <p:scale>
          <a:sx n="176" d="100"/>
          <a:sy n="176" d="100"/>
        </p:scale>
        <p:origin x="496" y="3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font" Target="fonts/font19.fntdata"/><Relationship Id="rId170" Type="http://schemas.microsoft.com/office/2018/10/relationships/authors" Target="author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9.fntdata"/><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font" Target="fonts/font20.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font" Target="fonts/font10.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notesMaster" Target="notesMasters/notesMaster1.xml"/><Relationship Id="rId145" Type="http://schemas.openxmlformats.org/officeDocument/2006/relationships/font" Target="fonts/font5.fntdata"/><Relationship Id="rId161" Type="http://schemas.openxmlformats.org/officeDocument/2006/relationships/font" Target="fonts/font21.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font" Target="fonts/font11.fntdata"/><Relationship Id="rId156" Type="http://schemas.openxmlformats.org/officeDocument/2006/relationships/font" Target="fonts/font16.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font" Target="fonts/font1.fntdata"/><Relationship Id="rId146" Type="http://schemas.openxmlformats.org/officeDocument/2006/relationships/font" Target="fonts/font6.fntdata"/><Relationship Id="rId16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font" Target="fonts/font17.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12.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7.fntdata"/><Relationship Id="rId168"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2.fntdata"/><Relationship Id="rId163" Type="http://schemas.openxmlformats.org/officeDocument/2006/relationships/font" Target="fonts/font23.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font" Target="fonts/font18.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font" Target="fonts/font13.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3.fntdata"/><Relationship Id="rId148" Type="http://schemas.openxmlformats.org/officeDocument/2006/relationships/font" Target="fonts/font8.fntdata"/><Relationship Id="rId164" Type="http://schemas.openxmlformats.org/officeDocument/2006/relationships/font" Target="fonts/font24.fntdata"/><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font" Target="fonts/font14.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4.fntdata"/><Relationship Id="rId90" Type="http://schemas.openxmlformats.org/officeDocument/2006/relationships/slide" Target="slides/slide85.xml"/><Relationship Id="rId165" Type="http://schemas.openxmlformats.org/officeDocument/2006/relationships/font" Target="fonts/font25.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font" Target="fonts/font15.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comments/modernComment_124_7CD8B548.xml><?xml version="1.0" encoding="utf-8"?>
<p188:cmLst xmlns:a="http://schemas.openxmlformats.org/drawingml/2006/main" xmlns:r="http://schemas.openxmlformats.org/officeDocument/2006/relationships" xmlns:p188="http://schemas.microsoft.com/office/powerpoint/2018/8/main">
  <p188:cm id="{67866DFF-9EB3-354B-9457-03477C77A8EE}" authorId="{AC97BE05-7214-46BD-569F-A0959E827800}" status="resolved" created="2023-04-24T14:18:13.453">
    <pc:sldMkLst xmlns:pc="http://schemas.microsoft.com/office/powerpoint/2013/main/command">
      <pc:docMk/>
      <pc:sldMk cId="2094576968" sldId="292"/>
    </pc:sldMkLst>
    <p188:txBody>
      <a:bodyPr/>
      <a:lstStyle/>
      <a:p>
        <a:r>
          <a:rPr lang="en-US"/>
          <a:t>I wanna highlight: 
 - massive open-source impact of this work (e.g., Stanford Alpaca) 
 - I wanna highlight related work.
</a:t>
        </a:r>
      </a:p>
    </p188:txBody>
  </p188:cm>
  <p188:cm id="{FA23BABD-797A-734A-A4D9-CBAAD8A1B207}" authorId="{AC97BE05-7214-46BD-569F-A0959E827800}" status="resolved" created="2023-04-24T22:26:00.304">
    <pc:sldMkLst xmlns:pc="http://schemas.microsoft.com/office/powerpoint/2013/main/command">
      <pc:docMk/>
      <pc:sldMk cId="2094576968" sldId="292"/>
    </pc:sldMkLst>
    <p188:txBody>
      <a:bodyPr/>
      <a:lstStyle/>
      <a:p>
        <a:r>
          <a:rPr lang="en-US"/>
          <a:t> I wanna highlight related work.
</a:t>
        </a:r>
      </a:p>
    </p188:txBody>
  </p188:cm>
</p188:cmLst>
</file>

<file path=ppt/comments/modernComment_126_0.xml><?xml version="1.0" encoding="utf-8"?>
<p188:cmLst xmlns:a="http://schemas.openxmlformats.org/drawingml/2006/main" xmlns:r="http://schemas.openxmlformats.org/officeDocument/2006/relationships" xmlns:p188="http://schemas.microsoft.com/office/powerpoint/2018/8/main">
  <p188:cm id="{4AB53548-0787-604E-B230-8FDA08F575E6}" authorId="{AC97BE05-7214-46BD-569F-A0959E827800}" status="resolved" created="2023-12-29T06:42:44.723" complete="100000">
    <pc:sldMkLst xmlns:pc="http://schemas.microsoft.com/office/powerpoint/2013/main/command">
      <pc:docMk/>
      <pc:sldMk cId="0" sldId="294"/>
    </pc:sldMkLst>
    <p188:txBody>
      <a:bodyPr/>
      <a:lstStyle/>
      <a:p>
        <a:r>
          <a:rPr lang="en-US"/>
          <a:t>Here I can also show the boxes that I usually show in my talks. </a:t>
        </a:r>
      </a:p>
    </p188:txBody>
  </p188:cm>
</p188:cmLst>
</file>

<file path=ppt/comments/modernComment_132_1A946DC3.xml><?xml version="1.0" encoding="utf-8"?>
<p188:cmLst xmlns:a="http://schemas.openxmlformats.org/drawingml/2006/main" xmlns:r="http://schemas.openxmlformats.org/officeDocument/2006/relationships" xmlns:p188="http://schemas.microsoft.com/office/powerpoint/2018/8/main">
  <p188:cm id="{F50DBC71-2653-FD44-976A-58559EC64B76}" authorId="{AC97BE05-7214-46BD-569F-A0959E827800}" created="2023-12-30T01:10:47.105">
    <pc:sldMkLst xmlns:pc="http://schemas.microsoft.com/office/powerpoint/2013/main/command">
      <pc:docMk/>
      <pc:sldMk cId="445935043" sldId="306"/>
    </pc:sldMkLst>
    <p188:txBody>
      <a:bodyPr/>
      <a:lstStyle/>
      <a:p>
        <a:r>
          <a:rPr lang="en-US"/>
          <a:t>Just before this, I can also explain “input inversion” and CoT augmentation. </a:t>
        </a:r>
      </a:p>
    </p188:txBody>
  </p188:cm>
</p188:cmLst>
</file>

<file path=ppt/comments/modernComment_74D_A2567818.xml><?xml version="1.0" encoding="utf-8"?>
<p188:cmLst xmlns:a="http://schemas.openxmlformats.org/drawingml/2006/main" xmlns:r="http://schemas.openxmlformats.org/officeDocument/2006/relationships" xmlns:p188="http://schemas.microsoft.com/office/powerpoint/2018/8/main">
  <p188:cm id="{25B85ED0-BB24-8949-89D5-4AE72196C2A5}" authorId="{AC97BE05-7214-46BD-569F-A0959E827800}" status="resolved" created="2023-12-31T15:30:46.091" complete="100000">
    <pc:sldMkLst xmlns:pc="http://schemas.microsoft.com/office/powerpoint/2013/main/command">
      <pc:docMk/>
      <pc:sldMk cId="2723575832" sldId="1869"/>
    </pc:sldMkLst>
    <p188:txBody>
      <a:bodyPr/>
      <a:lstStyle/>
      <a:p>
        <a:r>
          <a:rPr lang="en-US"/>
          <a:t>The objective is not quite KL divergence. Need to figure out the discrepency. </a:t>
        </a:r>
      </a:p>
    </p188:txBody>
  </p188:cm>
</p188:cmLst>
</file>

<file path=ppt/comments/modernComment_767_9116BEC4.xml><?xml version="1.0" encoding="utf-8"?>
<p188:cmLst xmlns:a="http://schemas.openxmlformats.org/drawingml/2006/main" xmlns:r="http://schemas.openxmlformats.org/officeDocument/2006/relationships" xmlns:p188="http://schemas.microsoft.com/office/powerpoint/2018/8/main">
  <p188:cm id="{55480913-BBDF-4D4C-AECF-27AA6BEB778D}" authorId="{AC97BE05-7214-46BD-569F-A0959E827800}" status="resolved" created="2023-12-29T06:38:07.453">
    <pc:sldMkLst xmlns:pc="http://schemas.microsoft.com/office/powerpoint/2013/main/command">
      <pc:docMk/>
      <pc:sldMk cId="2206274657" sldId="1895"/>
    </pc:sldMkLst>
    <p188:txBody>
      <a:bodyPr/>
      <a:lstStyle/>
      <a:p>
        <a:r>
          <a:rPr lang="en-US"/>
          <a:t>Really we should just look at the leaderboard. </a:t>
        </a:r>
      </a:p>
    </p188:txBody>
  </p188:cm>
</p188:cmLst>
</file>

<file path=ppt/comments/modernComment_777_7D38A7EA.xml><?xml version="1.0" encoding="utf-8"?>
<p188:cmLst xmlns:a="http://schemas.openxmlformats.org/drawingml/2006/main" xmlns:r="http://schemas.openxmlformats.org/officeDocument/2006/relationships" xmlns:p188="http://schemas.microsoft.com/office/powerpoint/2018/8/main">
  <p188:cm id="{F40241F8-E9E4-5E49-A6C3-72F316C2CDCD}" authorId="{AC97BE05-7214-46BD-569F-A0959E827800}" status="resolved" created="2023-12-29T06:38:26.772">
    <pc:sldMkLst xmlns:pc="http://schemas.microsoft.com/office/powerpoint/2013/main/command">
      <pc:docMk/>
      <pc:sldMk cId="2921709462" sldId="1911"/>
    </pc:sldMkLst>
    <p188:txBody>
      <a:bodyPr/>
      <a:lstStyle/>
      <a:p>
        <a:r>
          <a:rPr lang="en-US"/>
          <a:t>It’s good to date these to John’s talk. </a:t>
        </a:r>
      </a:p>
    </p188:txBody>
  </p188:cm>
</p188:cmLst>
</file>

<file path=ppt/comments/modernComment_8D2_D332481A.xml><?xml version="1.0" encoding="utf-8"?>
<p188:cmLst xmlns:a="http://schemas.openxmlformats.org/drawingml/2006/main" xmlns:r="http://schemas.openxmlformats.org/officeDocument/2006/relationships" xmlns:p188="http://schemas.microsoft.com/office/powerpoint/2018/8/main">
  <p188:cm id="{2F785850-FDA7-A347-BE20-987D8E2A7176}" authorId="{AC97BE05-7214-46BD-569F-A0959E827800}" status="resolved" created="2023-12-31T16:34:39.552" complete="100000">
    <pc:sldMkLst xmlns:pc="http://schemas.microsoft.com/office/powerpoint/2013/main/command">
      <pc:docMk/>
      <pc:sldMk cId="604372188" sldId="2258"/>
    </pc:sldMkLst>
    <p188:txBody>
      <a:bodyPr/>
      <a:lstStyle/>
      <a:p>
        <a:r>
          <a:rPr lang="en-US"/>
          <a:t>I may want to merge this into other chapters. </a:t>
        </a:r>
      </a:p>
    </p188:txBody>
  </p188:cm>
</p188:cmLst>
</file>

<file path=ppt/comments/modernComment_8D5_493BFD71.xml><?xml version="1.0" encoding="utf-8"?>
<p188:cmLst xmlns:a="http://schemas.openxmlformats.org/drawingml/2006/main" xmlns:r="http://schemas.openxmlformats.org/officeDocument/2006/relationships" xmlns:p188="http://schemas.microsoft.com/office/powerpoint/2018/8/main">
  <p188:cm id="{687207E0-7FFE-9A44-A999-16551EDB9AF0}" authorId="{AC97BE05-7214-46BD-569F-A0959E827800}" status="resolved" created="2023-04-24T15:12:31.534">
    <pc:sldMkLst xmlns:pc="http://schemas.microsoft.com/office/powerpoint/2013/main/command">
      <pc:docMk/>
      <pc:sldMk cId="273686170" sldId="1989"/>
    </pc:sldMkLst>
    <p188:txBody>
      <a:bodyPr/>
      <a:lstStyle/>
      <a:p>
        <a:r>
          <a:rPr lang="en-US"/>
          <a:t>Also known as “Behavior Cloning” </a:t>
        </a:r>
      </a:p>
    </p188:txBody>
  </p188:cm>
</p188:cmLst>
</file>

<file path=ppt/comments/modernComment_8D7_96D63182.xml><?xml version="1.0" encoding="utf-8"?>
<p188:cmLst xmlns:a="http://schemas.openxmlformats.org/drawingml/2006/main" xmlns:r="http://schemas.openxmlformats.org/officeDocument/2006/relationships" xmlns:p188="http://schemas.microsoft.com/office/powerpoint/2018/8/main">
  <p188:cm id="{248BE723-1D5F-DA43-ADB6-71F7F911A56A}" authorId="{AC97BE05-7214-46BD-569F-A0959E827800}" status="resolved" created="2023-04-24T15:12:31.534">
    <pc:sldMkLst xmlns:pc="http://schemas.microsoft.com/office/powerpoint/2013/main/command">
      <pc:docMk/>
      <pc:sldMk cId="273686170" sldId="1989"/>
    </pc:sldMkLst>
    <p188:txBody>
      <a:bodyPr/>
      <a:lstStyle/>
      <a:p>
        <a:r>
          <a:rPr lang="en-US"/>
          <a:t>Also known as “Behavior Cloning”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(RLHF)</a:t>
          </a:r>
        </a:p>
      </dsp:txBody>
      <dsp:txXfrm>
        <a:off x="6653944" y="623799"/>
        <a:ext cx="1784814" cy="149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(RLHF)</a:t>
          </a:r>
        </a:p>
      </dsp:txBody>
      <dsp:txXfrm>
        <a:off x="6653944" y="623799"/>
        <a:ext cx="1784814" cy="14963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6061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59dff5847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259dff58475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259dff5847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259dff58475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259dff5847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259dff58475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259dff58475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259dff58475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345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Putting all these together, we get this recipe for building our ChatGPT in our kitchens…. </a:t>
            </a:r>
          </a:p>
        </p:txBody>
      </p:sp>
      <p:sp>
        <p:nvSpPr>
          <p:cNvPr id="4" name="Slide Number Placeholder 3"/>
          <p:cNvSpPr>
            <a:spLocks noGrp="1"/>
          </p:cNvSpPr>
          <p:nvPr>
            <p:ph type="sldNum" sz="quarter" idx="5"/>
          </p:nvPr>
        </p:nvSpPr>
        <p:spPr/>
        <p:txBody>
          <a:bodyPr/>
          <a:lstStyle/>
          <a:p>
            <a:fld id="{7E3EFFCD-2707-464E-8668-7D1BDDA9873E}" type="slidenum">
              <a:rPr lang="en-US" smtClean="0"/>
              <a:t>73</a:t>
            </a:fld>
            <a:endParaRPr lang="en-US"/>
          </a:p>
        </p:txBody>
      </p:sp>
    </p:spTree>
    <p:extLst>
      <p:ext uri="{BB962C8B-B14F-4D97-AF65-F5344CB8AC3E}">
        <p14:creationId xmlns:p14="http://schemas.microsoft.com/office/powerpoint/2010/main" val="2472588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74</a:t>
            </a:fld>
            <a:endParaRPr lang="en-US"/>
          </a:p>
        </p:txBody>
      </p:sp>
    </p:spTree>
    <p:extLst>
      <p:ext uri="{BB962C8B-B14F-4D97-AF65-F5344CB8AC3E}">
        <p14:creationId xmlns:p14="http://schemas.microsoft.com/office/powerpoint/2010/main" val="1157964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cake genoise: learning representation of the world. </a:t>
            </a:r>
          </a:p>
          <a:p>
            <a:r>
              <a:rPr lang="en-US" dirty="0"/>
              <a:t>- Icing (predicting human-supplied data)</a:t>
            </a:r>
          </a:p>
          <a:p>
            <a:r>
              <a:rPr lang="en-US" dirty="0"/>
              <a:t>- cherry on the topic  </a:t>
            </a:r>
          </a:p>
        </p:txBody>
      </p:sp>
      <p:sp>
        <p:nvSpPr>
          <p:cNvPr id="4" name="Slide Number Placeholder 3"/>
          <p:cNvSpPr>
            <a:spLocks noGrp="1"/>
          </p:cNvSpPr>
          <p:nvPr>
            <p:ph type="sldNum" sz="quarter" idx="5"/>
          </p:nvPr>
        </p:nvSpPr>
        <p:spPr/>
        <p:txBody>
          <a:bodyPr/>
          <a:lstStyle/>
          <a:p>
            <a:fld id="{7E3EFFCD-2707-464E-8668-7D1BDDA9873E}" type="slidenum">
              <a:rPr lang="en-US" smtClean="0"/>
              <a:t>75</a:t>
            </a:fld>
            <a:endParaRPr lang="en-US"/>
          </a:p>
        </p:txBody>
      </p:sp>
    </p:spTree>
    <p:extLst>
      <p:ext uri="{BB962C8B-B14F-4D97-AF65-F5344CB8AC3E}">
        <p14:creationId xmlns:p14="http://schemas.microsoft.com/office/powerpoint/2010/main" val="3325167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25b1de9dd72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25b1de9dd72_1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08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9297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5af54eadd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25af54eadd6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name of this game is: Coast-runner </a:t>
            </a:r>
          </a:p>
        </p:txBody>
      </p:sp>
    </p:spTree>
    <p:extLst>
      <p:ext uri="{BB962C8B-B14F-4D97-AF65-F5344CB8AC3E}">
        <p14:creationId xmlns:p14="http://schemas.microsoft.com/office/powerpoint/2010/main" val="2192905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3557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59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113</a:t>
            </a:fld>
            <a:endParaRPr lang="en-US" dirty="0"/>
          </a:p>
        </p:txBody>
      </p:sp>
    </p:spTree>
    <p:extLst>
      <p:ext uri="{BB962C8B-B14F-4D97-AF65-F5344CB8AC3E}">
        <p14:creationId xmlns:p14="http://schemas.microsoft.com/office/powerpoint/2010/main" val="4120275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114</a:t>
            </a:fld>
            <a:endParaRPr lang="en-US" dirty="0"/>
          </a:p>
        </p:txBody>
      </p:sp>
    </p:spTree>
    <p:extLst>
      <p:ext uri="{BB962C8B-B14F-4D97-AF65-F5344CB8AC3E}">
        <p14:creationId xmlns:p14="http://schemas.microsoft.com/office/powerpoint/2010/main" val="1205576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115</a:t>
            </a:fld>
            <a:endParaRPr lang="en-US" dirty="0"/>
          </a:p>
        </p:txBody>
      </p:sp>
    </p:spTree>
    <p:extLst>
      <p:ext uri="{BB962C8B-B14F-4D97-AF65-F5344CB8AC3E}">
        <p14:creationId xmlns:p14="http://schemas.microsoft.com/office/powerpoint/2010/main" val="87698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9c246542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9c2465423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5718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9c246542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9c2465423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0661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9c2465423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9c2465423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2836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the release of this work, there has been a major adoption: </a:t>
            </a:r>
          </a:p>
          <a:p>
            <a:r>
              <a:rPr lang="en-US" dirty="0"/>
              <a:t>- There have been multiple open-source models that have adopted “Self-Instruct”-like data generation process.</a:t>
            </a:r>
          </a:p>
          <a:p>
            <a:r>
              <a:rPr lang="en-US" dirty="0"/>
              <a:t>- Furthermore, follow-up extensions skip the data generation step and directly use the LLM as a reward model for alignment.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119</a:t>
            </a:fld>
            <a:endParaRPr lang="en-US" dirty="0"/>
          </a:p>
        </p:txBody>
      </p:sp>
    </p:spTree>
    <p:extLst>
      <p:ext uri="{BB962C8B-B14F-4D97-AF65-F5344CB8AC3E}">
        <p14:creationId xmlns:p14="http://schemas.microsoft.com/office/powerpoint/2010/main" val="3882693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9112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the bad news is that, despite all these are great advances, there are fundamental bottlenecks in all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 are several ones that I would like to point out quickly: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Using model feedback amplifies existing biases in the model, which is a concern for their safety.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But more concerning is that, the model’s ability to diversify human annotations is limited. Why?</a:t>
            </a:r>
            <a:br>
              <a:rPr lang="en-US"/>
            </a:br>
            <a:r>
              <a:rPr lang="en-US"/>
              <a:t> - Model generations are limited to the implicit boundaries defined by the “seed” human annotations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Because LLMs work best in high-data regimes. Various studies, including ours, have shown a direct relationship between model accuracy and the popularity/frequency of the inputs in pre-training. Their quality will be low when the input instructions are observed less in their pre-training.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all to say that, training with self-feedback (despite its potentials) is unlikely to be the path to the moon.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120</a:t>
            </a:fld>
            <a:endParaRPr lang="en-US"/>
          </a:p>
        </p:txBody>
      </p:sp>
    </p:spTree>
    <p:extLst>
      <p:ext uri="{BB962C8B-B14F-4D97-AF65-F5344CB8AC3E}">
        <p14:creationId xmlns:p14="http://schemas.microsoft.com/office/powerpoint/2010/main" val="100876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896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”behavior cloning” is a great starting point for enable models to follow human instructions,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37</a:t>
            </a:fld>
            <a:endParaRPr lang="en-US" dirty="0"/>
          </a:p>
        </p:txBody>
      </p:sp>
    </p:spTree>
    <p:extLst>
      <p:ext uri="{BB962C8B-B14F-4D97-AF65-F5344CB8AC3E}">
        <p14:creationId xmlns:p14="http://schemas.microsoft.com/office/powerpoint/2010/main" val="42931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”behavior cloning” is a great starting point for enable models to follow human instructions,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38</a:t>
            </a:fld>
            <a:endParaRPr lang="en-US" dirty="0"/>
          </a:p>
        </p:txBody>
      </p:sp>
    </p:spTree>
    <p:extLst>
      <p:ext uri="{BB962C8B-B14F-4D97-AF65-F5344CB8AC3E}">
        <p14:creationId xmlns:p14="http://schemas.microsoft.com/office/powerpoint/2010/main" val="273310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368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59dff5847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59dff58475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259dff5847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259dff58475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3/25/24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509281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409074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746779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89725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64186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8000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95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43962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70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921609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18613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58078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704247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515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78332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61308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3/25/24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341059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7666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49703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153587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638804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2178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91531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3789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5658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72354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285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896061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28454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023298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586885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809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4766620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12706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0799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74819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20421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2098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72466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51416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560304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3295288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7020284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44500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8591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674940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3767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33982125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84589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536654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50011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9128259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58906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711510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349649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361426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96264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0900364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243777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9265281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3257352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164191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5620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609039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3325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3482951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6882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35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10"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6" r:id="rId3"/>
    <p:sldLayoutId id="2147483677" r:id="rId4"/>
    <p:sldLayoutId id="2147483678" r:id="rId5"/>
    <p:sldLayoutId id="2147483679" r:id="rId6"/>
    <p:sldLayoutId id="2147483655" r:id="rId7"/>
    <p:sldLayoutId id="2147483656" r:id="rId8"/>
    <p:sldLayoutId id="2147483680" r:id="rId9"/>
    <p:sldLayoutId id="2147483681" r:id="rId10"/>
    <p:sldLayoutId id="2147483683" r:id="rId11"/>
    <p:sldLayoutId id="2147483672" r:id="rId12"/>
    <p:sldLayoutId id="214748375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3533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53" r:id="rId15"/>
    <p:sldLayoutId id="2147483755" r:id="rId16"/>
    <p:sldLayoutId id="2147483759"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88241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5176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57" r:id="rId30"/>
    <p:sldLayoutId id="2147483758" r:id="rId3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9248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78.jpg"/><Relationship Id="rId1" Type="http://schemas.openxmlformats.org/officeDocument/2006/relationships/slideLayout" Target="../slideLayouts/slideLayout26.xml"/><Relationship Id="rId5" Type="http://schemas.openxmlformats.org/officeDocument/2006/relationships/image" Target="../media/image83.jpg"/><Relationship Id="rId4" Type="http://schemas.openxmlformats.org/officeDocument/2006/relationships/image" Target="../media/image82.jpg"/></Relationships>
</file>

<file path=ppt/slides/_rels/slide10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78.jp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88.png"/><Relationship Id="rId1" Type="http://schemas.openxmlformats.org/officeDocument/2006/relationships/slideLayout" Target="../slideLayouts/slideLayout15.xml"/><Relationship Id="rId4" Type="http://schemas.openxmlformats.org/officeDocument/2006/relationships/image" Target="../media/image8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hyperlink" Target="https://huggingface.co/spaces/HuggingFaceH4/open_llm_leaderboard" TargetMode="External"/><Relationship Id="rId2" Type="http://schemas.microsoft.com/office/2018/10/relationships/comments" Target="../comments/modernComment_767_9116BEC4.xml"/><Relationship Id="rId1" Type="http://schemas.openxmlformats.org/officeDocument/2006/relationships/slideLayout" Target="../slideLayouts/slideLayout15.xml"/><Relationship Id="rId6" Type="http://schemas.openxmlformats.org/officeDocument/2006/relationships/image" Target="../media/image85.png"/><Relationship Id="rId5" Type="http://schemas.openxmlformats.org/officeDocument/2006/relationships/hyperlink" Target="https://tatsu-lab.github.io/alpaca_eval/" TargetMode="External"/><Relationship Id="rId4" Type="http://schemas.openxmlformats.org/officeDocument/2006/relationships/hyperlink" Target="https://huggingface.co/spaces/lmsys/chatbot-arena-leaderboard"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1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1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png"/></Relationships>
</file>

<file path=ppt/slides/_rels/slide118.xml.rels><?xml version="1.0" encoding="UTF-8" standalone="yes"?>
<Relationships xmlns="http://schemas.openxmlformats.org/package/2006/relationships"><Relationship Id="rId3" Type="http://schemas.microsoft.com/office/2018/10/relationships/comments" Target="../comments/modernComment_124_7CD8B548.xml"/><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arxiv.org/pdf/2205.12688.pdf" TargetMode="Externa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arxiv.org/pdf/2302.07459.pdf" TargetMode="External"/><Relationship Id="rId1" Type="http://schemas.openxmlformats.org/officeDocument/2006/relationships/slideLayout" Target="../slideLayouts/slideLayout15.xml"/><Relationship Id="rId4" Type="http://schemas.openxmlformats.org/officeDocument/2006/relationships/image" Target="../media/image97.png"/></Relationships>
</file>

<file path=ppt/slides/_rels/slide126.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igscience-workshop/promptsource" TargetMode="External"/><Relationship Id="rId2" Type="http://schemas.openxmlformats.org/officeDocument/2006/relationships/image" Target="../media/image18.jpg"/><Relationship Id="rId1" Type="http://schemas.openxmlformats.org/officeDocument/2006/relationships/slideLayout" Target="../slideLayouts/slideLayout15.xml"/><Relationship Id="rId4" Type="http://schemas.openxmlformats.org/officeDocument/2006/relationships/hyperlink" Target="https://huggingface.co/datasets/bigscience/P3"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microsoft.com/office/2018/10/relationships/comments" Target="../comments/modernComment_132_1A946DC3.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xiv.org/abs/2104.08773" TargetMode="Externa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rxiv.org/abs/2210.11416" TargetMode="Externa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8D5_493BFD71.xm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5.jpg"/></Relationships>
</file>

<file path=ppt/slides/_rels/slide38.xml.rels><?xml version="1.0" encoding="UTF-8" standalone="yes"?>
<Relationships xmlns="http://schemas.openxmlformats.org/package/2006/relationships"><Relationship Id="rId3" Type="http://schemas.microsoft.com/office/2018/10/relationships/comments" Target="../comments/modernComment_8D7_96D63182.xml"/><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126_0.xml"/><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7.jpe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7.jpe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7.jpe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7.jpe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7.jpe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www.amazon.com/Reinforcement-Learning-Introduction-Adaptive-Computation/dp/0262193981"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hyperlink" Target="https://arxiv.org/abs/1707.06347" TargetMode="External"/><Relationship Id="rId4" Type="http://schemas.openxmlformats.org/officeDocument/2006/relationships/hyperlink" Target="https://arxiv.org/abs/1312.560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0.png"/></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0.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8"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15.xml"/><Relationship Id="rId6" Type="http://schemas.openxmlformats.org/officeDocument/2006/relationships/image" Target="../media/image380.png"/><Relationship Id="rId5" Type="http://schemas.openxmlformats.org/officeDocument/2006/relationships/image" Target="../media/image370.png"/><Relationship Id="rId10" Type="http://schemas.openxmlformats.org/officeDocument/2006/relationships/image" Target="../media/image41.png"/><Relationship Id="rId4" Type="http://schemas.openxmlformats.org/officeDocument/2006/relationships/image" Target="../media/image360.png"/><Relationship Id="rId9" Type="http://schemas.openxmlformats.org/officeDocument/2006/relationships/image" Target="../media/image40.png"/></Relationships>
</file>

<file path=ppt/slides/_rels/slide56.xml.rels><?xml version="1.0" encoding="UTF-8" standalone="yes"?>
<Relationships xmlns="http://schemas.openxmlformats.org/package/2006/relationships"><Relationship Id="rId8"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0.png"/></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15.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image" Target="../media/image370.png"/><Relationship Id="rId10" Type="http://schemas.openxmlformats.org/officeDocument/2006/relationships/image" Target="../media/image45.png"/><Relationship Id="rId4" Type="http://schemas.openxmlformats.org/officeDocument/2006/relationships/image" Target="../media/image360.png"/><Relationship Id="rId9" Type="http://schemas.openxmlformats.org/officeDocument/2006/relationships/image" Target="../media/image41.png"/></Relationships>
</file>

<file path=ppt/slides/_rels/slide58.xml.rels><?xml version="1.0" encoding="UTF-8" standalone="yes"?>
<Relationships xmlns="http://schemas.openxmlformats.org/package/2006/relationships"><Relationship Id="rId13"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12"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15.xml"/><Relationship Id="rId6" Type="http://schemas.openxmlformats.org/officeDocument/2006/relationships/image" Target="../media/image47.png"/><Relationship Id="rId11" Type="http://schemas.openxmlformats.org/officeDocument/2006/relationships/image" Target="../media/image33.png"/><Relationship Id="rId5" Type="http://schemas.openxmlformats.org/officeDocument/2006/relationships/image" Target="../media/image45.png"/><Relationship Id="rId10" Type="http://schemas.openxmlformats.org/officeDocument/2006/relationships/image" Target="../media/image370.png"/><Relationship Id="rId4" Type="http://schemas.openxmlformats.org/officeDocument/2006/relationships/image" Target="../media/image44.png"/><Relationship Id="rId9" Type="http://schemas.openxmlformats.org/officeDocument/2006/relationships/image" Target="../media/image360.png"/><Relationship Id="rId1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2009.01325" TargetMode="External"/><Relationship Id="rId2" Type="http://schemas.openxmlformats.org/officeDocument/2006/relationships/image" Target="../media/image45.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0.png"/><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huggingface.co/deep-rl-course/unit0/introduction" TargetMode="External"/><Relationship Id="rId7" Type="http://schemas.openxmlformats.org/officeDocument/2006/relationships/image" Target="../media/image56.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7.png"/><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540.png"/><Relationship Id="rId4" Type="http://schemas.openxmlformats.org/officeDocument/2006/relationships/image" Target="../media/image530.png"/></Relationships>
</file>

<file path=ppt/slides/_rels/slide6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0.png"/><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570.png"/></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microsoft.com/office/2018/10/relationships/comments" Target="../comments/modernComment_74D_A2567818.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50.jpeg"/></Relationships>
</file>

<file path=ppt/slides/_rels/slide7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hyperlink" Target="https://huggingface.co/docs/trl/main/en/best_of_n"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hyperlink" Target="https://spinningup.openai.com/en/latest/spinningup/rl_intro2.html" TargetMode="External"/><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7.xml.rels><?xml version="1.0" encoding="UTF-8" standalone="yes"?>
<Relationships xmlns="http://schemas.openxmlformats.org/package/2006/relationships"><Relationship Id="rId3" Type="http://schemas.openxmlformats.org/officeDocument/2006/relationships/hyperlink" Target="https://iclr-blog-track.github.io/2022/03/25/ppo-implementation-details/" TargetMode="External"/><Relationship Id="rId2" Type="http://schemas.openxmlformats.org/officeDocument/2006/relationships/image" Target="../media/image72.png"/><Relationship Id="rId1" Type="http://schemas.openxmlformats.org/officeDocument/2006/relationships/slideLayout" Target="../slideLayouts/slideLayout70.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3.png"/><Relationship Id="rId5" Type="http://schemas.openxmlformats.org/officeDocument/2006/relationships/hyperlink" Target="https://arxiv.org/pdf/1606.06565.pdf" TargetMode="External"/><Relationship Id="rId4" Type="http://schemas.openxmlformats.org/officeDocument/2006/relationships/notesSlide" Target="../notesSlides/notesSlide1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0.xml"/><Relationship Id="rId1" Type="http://schemas.openxmlformats.org/officeDocument/2006/relationships/video" Target="https://www.youtube.com/embed/tlOIHko8ySg?feature=oembed" TargetMode="External"/><Relationship Id="rId5" Type="http://schemas.openxmlformats.org/officeDocument/2006/relationships/hyperlink" Target="https://openai.com/research/faulty-reward-functions" TargetMode="External"/><Relationship Id="rId4" Type="http://schemas.openxmlformats.org/officeDocument/2006/relationships/image" Target="../media/image7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hyperlink" Target="https://www.youtube.com/watch?v=hhiLw5Q_UFg" TargetMode="External"/><Relationship Id="rId1" Type="http://schemas.openxmlformats.org/officeDocument/2006/relationships/slideLayout" Target="../slideLayouts/slideLayout70.xml"/></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75.jpg"/><Relationship Id="rId1" Type="http://schemas.openxmlformats.org/officeDocument/2006/relationships/slideLayout" Target="../slideLayouts/slideLayout70.xml"/><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2" Type="http://schemas.openxmlformats.org/officeDocument/2006/relationships/hyperlink" Target="https://www.youtube.com/watch?v=hhiLw5Q_UFg" TargetMode="External"/><Relationship Id="rId1" Type="http://schemas.openxmlformats.org/officeDocument/2006/relationships/slideLayout" Target="../slideLayouts/slideLayout70.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0.xml"/></Relationships>
</file>

<file path=ppt/slides/_rels/slide94.xml.rels><?xml version="1.0" encoding="UTF-8" standalone="yes"?>
<Relationships xmlns="http://schemas.openxmlformats.org/package/2006/relationships"><Relationship Id="rId3" Type="http://schemas.microsoft.com/office/2018/10/relationships/comments" Target="../comments/modernComment_777_7D38A7EA.xml"/><Relationship Id="rId2" Type="http://schemas.openxmlformats.org/officeDocument/2006/relationships/notesSlide" Target="../notesSlides/notesSlide21.xml"/><Relationship Id="rId1" Type="http://schemas.openxmlformats.org/officeDocument/2006/relationships/slideLayout" Target="../slideLayouts/slideLayout70.xml"/><Relationship Id="rId4" Type="http://schemas.openxmlformats.org/officeDocument/2006/relationships/hyperlink" Target="https://www.youtube.com/watch?v=hhiLw5Q_UF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96.xml.rels><?xml version="1.0" encoding="UTF-8" standalone="yes"?>
<Relationships xmlns="http://schemas.openxmlformats.org/package/2006/relationships"><Relationship Id="rId2" Type="http://schemas.microsoft.com/office/2018/10/relationships/comments" Target="../comments/modernComment_8D2_D332481A.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6.xml"/><Relationship Id="rId6" Type="http://schemas.openxmlformats.org/officeDocument/2006/relationships/image" Target="../media/image87.png"/><Relationship Id="rId5" Type="http://schemas.openxmlformats.org/officeDocument/2006/relationships/image" Target="../media/image81.jpg"/><Relationship Id="rId4" Type="http://schemas.openxmlformats.org/officeDocument/2006/relationships/image" Target="../media/image8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B9A7-69AF-FDB2-97C4-3CECFD796B57}"/>
              </a:ext>
            </a:extLst>
          </p:cNvPr>
          <p:cNvSpPr>
            <a:spLocks noGrp="1"/>
          </p:cNvSpPr>
          <p:nvPr>
            <p:ph type="title"/>
          </p:nvPr>
        </p:nvSpPr>
        <p:spPr>
          <a:xfrm>
            <a:off x="467750" y="1716055"/>
            <a:ext cx="8556979" cy="544124"/>
          </a:xfrm>
        </p:spPr>
        <p:txBody>
          <a:bodyPr>
            <a:normAutofit fontScale="90000"/>
          </a:bodyPr>
          <a:lstStyle/>
          <a:p>
            <a:r>
              <a:rPr lang="en" sz="4400" dirty="0"/>
              <a:t>Aligning Self-Supervised Models with Human Intents</a:t>
            </a:r>
            <a:endParaRPr lang="en-US" dirty="0"/>
          </a:p>
        </p:txBody>
      </p:sp>
      <p:sp>
        <p:nvSpPr>
          <p:cNvPr id="3" name="Text Placeholder 2">
            <a:extLst>
              <a:ext uri="{FF2B5EF4-FFF2-40B4-BE49-F238E27FC236}">
                <a16:creationId xmlns:a16="http://schemas.microsoft.com/office/drawing/2014/main" id="{CE583A9C-81D0-55EB-DD2E-68AF01942D15}"/>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sz="2400" dirty="0"/>
          </a:p>
        </p:txBody>
      </p:sp>
      <p:sp>
        <p:nvSpPr>
          <p:cNvPr id="4" name="TextBox 3">
            <a:extLst>
              <a:ext uri="{FF2B5EF4-FFF2-40B4-BE49-F238E27FC236}">
                <a16:creationId xmlns:a16="http://schemas.microsoft.com/office/drawing/2014/main" id="{9292EE4A-5362-D474-8238-D9A011A8EA0A}"/>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/sp2024/</a:t>
            </a:r>
          </a:p>
        </p:txBody>
      </p:sp>
    </p:spTree>
    <p:extLst>
      <p:ext uri="{BB962C8B-B14F-4D97-AF65-F5344CB8AC3E}">
        <p14:creationId xmlns:p14="http://schemas.microsoft.com/office/powerpoint/2010/main" val="164697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5400" dirty="0"/>
              <a:t>What is Alignment and Why is it necessary?</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0165883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dirty="0"/>
              <a:t>DPO objective</a:t>
            </a:r>
          </a:p>
        </p:txBody>
      </p:sp>
      <p:pic>
        <p:nvPicPr>
          <p:cNvPr id="16" name="object 4">
            <a:extLst>
              <a:ext uri="{FF2B5EF4-FFF2-40B4-BE49-F238E27FC236}">
                <a16:creationId xmlns:a16="http://schemas.microsoft.com/office/drawing/2014/main" id="{4FB69046-AD0C-C41D-ECCE-0DCD2E5B6701}"/>
              </a:ext>
            </a:extLst>
          </p:cNvPr>
          <p:cNvPicPr/>
          <p:nvPr/>
        </p:nvPicPr>
        <p:blipFill>
          <a:blip r:embed="rId3" cstate="print"/>
          <a:stretch>
            <a:fillRect/>
          </a:stretch>
        </p:blipFill>
        <p:spPr>
          <a:xfrm>
            <a:off x="1929161" y="2367161"/>
            <a:ext cx="6974954" cy="525898"/>
          </a:xfrm>
          <a:prstGeom prst="rect">
            <a:avLst/>
          </a:prstGeom>
        </p:spPr>
      </p:pic>
      <p:sp>
        <p:nvSpPr>
          <p:cNvPr id="20" name="TextBox 19">
            <a:extLst>
              <a:ext uri="{FF2B5EF4-FFF2-40B4-BE49-F238E27FC236}">
                <a16:creationId xmlns:a16="http://schemas.microsoft.com/office/drawing/2014/main" id="{E7FD6D59-CEF0-2BE9-F932-AA2FA4028695}"/>
              </a:ext>
            </a:extLst>
          </p:cNvPr>
          <p:cNvSpPr txBox="1"/>
          <p:nvPr/>
        </p:nvSpPr>
        <p:spPr>
          <a:xfrm>
            <a:off x="4807176" y="3047847"/>
            <a:ext cx="3892423" cy="520247"/>
          </a:xfrm>
          <a:prstGeom prst="wedgeRoundRectCallout">
            <a:avLst>
              <a:gd name="adj1" fmla="val -15255"/>
              <a:gd name="adj2" fmla="val -6392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348676" indent="-342900" algn="ctr">
              <a:spcBef>
                <a:spcPts val="52"/>
              </a:spcBef>
              <a:buAutoNum type="arabicParenBoth"/>
            </a:pPr>
            <a:r>
              <a:rPr lang="en-US" spc="-5" dirty="0">
                <a:latin typeface="Calibri"/>
                <a:cs typeface="Calibri"/>
              </a:rPr>
              <a:t>Maximizing reward of the preferred response </a:t>
            </a:r>
          </a:p>
          <a:p>
            <a:pPr marL="348676" indent="-342900" algn="ctr">
              <a:spcBef>
                <a:spcPts val="52"/>
              </a:spcBef>
              <a:buAutoNum type="arabicParenBoth"/>
            </a:pPr>
            <a:r>
              <a:rPr lang="en-US" spc="-5" dirty="0">
                <a:latin typeface="Calibri"/>
                <a:cs typeface="Calibri"/>
              </a:rPr>
              <a:t>Minimizing deviations from the base policy</a:t>
            </a:r>
            <a:endParaRPr lang="en-US" dirty="0">
              <a:latin typeface="Calibri"/>
              <a:cs typeface="Calibri"/>
            </a:endParaRPr>
          </a:p>
        </p:txBody>
      </p:sp>
      <p:pic>
        <p:nvPicPr>
          <p:cNvPr id="3" name="object 11">
            <a:extLst>
              <a:ext uri="{FF2B5EF4-FFF2-40B4-BE49-F238E27FC236}">
                <a16:creationId xmlns:a16="http://schemas.microsoft.com/office/drawing/2014/main" id="{E1333C94-5856-0147-5A00-4D12FAACA404}"/>
              </a:ext>
            </a:extLst>
          </p:cNvPr>
          <p:cNvPicPr/>
          <p:nvPr/>
        </p:nvPicPr>
        <p:blipFill>
          <a:blip r:embed="rId4" cstate="print"/>
          <a:stretch>
            <a:fillRect/>
          </a:stretch>
        </p:blipFill>
        <p:spPr>
          <a:xfrm>
            <a:off x="460749" y="759667"/>
            <a:ext cx="8181516" cy="1004177"/>
          </a:xfrm>
          <a:prstGeom prst="rect">
            <a:avLst/>
          </a:prstGeom>
        </p:spPr>
      </p:pic>
      <p:grpSp>
        <p:nvGrpSpPr>
          <p:cNvPr id="23" name="Group 22">
            <a:extLst>
              <a:ext uri="{FF2B5EF4-FFF2-40B4-BE49-F238E27FC236}">
                <a16:creationId xmlns:a16="http://schemas.microsoft.com/office/drawing/2014/main" id="{96647D50-70C3-BD00-F37B-BAEAA435E47E}"/>
              </a:ext>
            </a:extLst>
          </p:cNvPr>
          <p:cNvGrpSpPr/>
          <p:nvPr/>
        </p:nvGrpSpPr>
        <p:grpSpPr>
          <a:xfrm>
            <a:off x="3168594" y="341708"/>
            <a:ext cx="5531005" cy="338554"/>
            <a:chOff x="2152187" y="231506"/>
            <a:chExt cx="5531005" cy="338554"/>
          </a:xfrm>
        </p:grpSpPr>
        <p:pic>
          <p:nvPicPr>
            <p:cNvPr id="6" name="object 5">
              <a:extLst>
                <a:ext uri="{FF2B5EF4-FFF2-40B4-BE49-F238E27FC236}">
                  <a16:creationId xmlns:a16="http://schemas.microsoft.com/office/drawing/2014/main" id="{9A897C5B-8813-C657-A2C4-B9412F58FF9F}"/>
                </a:ext>
              </a:extLst>
            </p:cNvPr>
            <p:cNvPicPr/>
            <p:nvPr/>
          </p:nvPicPr>
          <p:blipFill>
            <a:blip r:embed="rId5" cstate="print"/>
            <a:stretch>
              <a:fillRect/>
            </a:stretch>
          </p:blipFill>
          <p:spPr>
            <a:xfrm>
              <a:off x="2993352" y="270471"/>
              <a:ext cx="1654686" cy="264408"/>
            </a:xfrm>
            <a:prstGeom prst="rect">
              <a:avLst/>
            </a:prstGeom>
          </p:spPr>
        </p:pic>
        <p:sp>
          <p:nvSpPr>
            <p:cNvPr id="19" name="TextBox 18">
              <a:extLst>
                <a:ext uri="{FF2B5EF4-FFF2-40B4-BE49-F238E27FC236}">
                  <a16:creationId xmlns:a16="http://schemas.microsoft.com/office/drawing/2014/main" id="{1277D193-7696-BA69-AFE5-F79FBF4D0E36}"/>
                </a:ext>
              </a:extLst>
            </p:cNvPr>
            <p:cNvSpPr txBox="1"/>
            <p:nvPr/>
          </p:nvSpPr>
          <p:spPr>
            <a:xfrm>
              <a:off x="2152187" y="231506"/>
              <a:ext cx="5531005" cy="338554"/>
            </a:xfrm>
            <a:prstGeom prst="rect">
              <a:avLst/>
            </a:prstGeom>
            <a:noFill/>
          </p:spPr>
          <p:txBody>
            <a:bodyPr wrap="square">
              <a:spAutoFit/>
            </a:bodyPr>
            <a:lstStyle/>
            <a:p>
              <a:r>
                <a:rPr lang="en-US" sz="1600" spc="5" dirty="0">
                  <a:latin typeface="Calibri"/>
                  <a:cs typeface="Calibri"/>
                </a:rPr>
                <a:t>Where 		                is</a:t>
              </a:r>
              <a:r>
                <a:rPr lang="en-US" sz="1600" spc="2" dirty="0">
                  <a:latin typeface="Calibri"/>
                  <a:cs typeface="Calibri"/>
                </a:rPr>
                <a:t> </a:t>
              </a:r>
              <a:r>
                <a:rPr lang="en-US" sz="1600" spc="5" dirty="0">
                  <a:latin typeface="Calibri"/>
                  <a:cs typeface="Calibri"/>
                </a:rPr>
                <a:t>the </a:t>
              </a:r>
              <a:r>
                <a:rPr lang="en-US" sz="1600" spc="-9" dirty="0">
                  <a:latin typeface="Calibri"/>
                  <a:cs typeface="Calibri"/>
                </a:rPr>
                <a:t>reward</a:t>
              </a:r>
              <a:r>
                <a:rPr lang="en-US" sz="1600" spc="5" dirty="0">
                  <a:latin typeface="Calibri"/>
                  <a:cs typeface="Calibri"/>
                </a:rPr>
                <a:t> implicitly </a:t>
              </a:r>
              <a:r>
                <a:rPr lang="en-US" sz="1600" spc="2" dirty="0">
                  <a:latin typeface="Calibri"/>
                  <a:cs typeface="Calibri"/>
                </a:rPr>
                <a:t>defined.</a:t>
              </a:r>
              <a:endParaRPr lang="en-US" dirty="0"/>
            </a:p>
          </p:txBody>
        </p:sp>
      </p:grpSp>
    </p:spTree>
    <p:extLst>
      <p:ext uri="{BB962C8B-B14F-4D97-AF65-F5344CB8AC3E}">
        <p14:creationId xmlns:p14="http://schemas.microsoft.com/office/powerpoint/2010/main" val="7492716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dirty="0"/>
              <a:t>DPO Algorithm </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dirty="0"/>
              <a:t>Algorithm: </a:t>
            </a:r>
          </a:p>
          <a:p>
            <a:pPr marL="685800" lvl="1" indent="-342900">
              <a:buFont typeface="+mj-lt"/>
              <a:buAutoNum type="arabicPeriod"/>
            </a:pPr>
            <a:r>
              <a:rPr lang="en-US" dirty="0"/>
              <a:t>Sample completions for every prompt</a:t>
            </a:r>
          </a:p>
          <a:p>
            <a:pPr marL="685800" lvl="1" indent="-342900">
              <a:buFont typeface="+mj-lt"/>
              <a:buAutoNum type="arabicPeriod"/>
            </a:pPr>
            <a:r>
              <a:rPr lang="en-US" dirty="0"/>
              <a:t>Label with human preferences and construct dataset</a:t>
            </a:r>
          </a:p>
          <a:p>
            <a:pPr marL="685800" lvl="1" indent="-342900">
              <a:buFont typeface="+mj-lt"/>
              <a:buAutoNum type="arabicPeriod"/>
            </a:pPr>
            <a:r>
              <a:rPr lang="en-US" dirty="0"/>
              <a:t>Optimize the language model to minimize the DPO objective. </a:t>
            </a:r>
          </a:p>
          <a:p>
            <a:endParaRPr lang="en-US" dirty="0"/>
          </a:p>
          <a:p>
            <a:endParaRPr lang="en-US" dirty="0"/>
          </a:p>
          <a:p>
            <a:endParaRPr lang="en-US" dirty="0"/>
          </a:p>
          <a:p>
            <a:endParaRPr lang="en-US" dirty="0"/>
          </a:p>
          <a:p>
            <a:r>
              <a:rPr lang="en-US" dirty="0"/>
              <a:t>Note, in practice we can use a dataset of preferences publicly available (for example, responses in forums). </a:t>
            </a:r>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1170880" y="2666487"/>
            <a:ext cx="7113919" cy="525898"/>
          </a:xfrm>
          <a:prstGeom prst="rect">
            <a:avLst/>
          </a:prstGeom>
        </p:spPr>
      </p:pic>
    </p:spTree>
    <p:extLst>
      <p:ext uri="{BB962C8B-B14F-4D97-AF65-F5344CB8AC3E}">
        <p14:creationId xmlns:p14="http://schemas.microsoft.com/office/powerpoint/2010/main" val="34832877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32D6-F983-DA11-5F3C-9ED0FA4AF937}"/>
              </a:ext>
            </a:extLst>
          </p:cNvPr>
          <p:cNvSpPr>
            <a:spLocks noGrp="1"/>
          </p:cNvSpPr>
          <p:nvPr>
            <p:ph type="title"/>
          </p:nvPr>
        </p:nvSpPr>
        <p:spPr/>
        <p:txBody>
          <a:bodyPr/>
          <a:lstStyle/>
          <a:p>
            <a:r>
              <a:rPr lang="en-US" dirty="0"/>
              <a:t>Scaling up DPO</a:t>
            </a:r>
          </a:p>
        </p:txBody>
      </p:sp>
      <p:sp>
        <p:nvSpPr>
          <p:cNvPr id="3" name="Text Placeholder 2">
            <a:extLst>
              <a:ext uri="{FF2B5EF4-FFF2-40B4-BE49-F238E27FC236}">
                <a16:creationId xmlns:a16="http://schemas.microsoft.com/office/drawing/2014/main" id="{799BCE21-3C11-FBAE-78C5-21B6BE8A5F46}"/>
              </a:ext>
            </a:extLst>
          </p:cNvPr>
          <p:cNvSpPr>
            <a:spLocks noGrp="1"/>
          </p:cNvSpPr>
          <p:nvPr>
            <p:ph type="body" sz="quarter" idx="16"/>
          </p:nvPr>
        </p:nvSpPr>
        <p:spPr/>
        <p:txBody>
          <a:bodyPr/>
          <a:lstStyle/>
          <a:p>
            <a:pPr marL="0" indent="0">
              <a:buNone/>
            </a:pPr>
            <a:endParaRPr lang="en-US" dirty="0"/>
          </a:p>
        </p:txBody>
      </p:sp>
      <p:pic>
        <p:nvPicPr>
          <p:cNvPr id="5" name="Picture 4" descr="A table with numbers and text&#10;&#10;Description automatically generated">
            <a:extLst>
              <a:ext uri="{FF2B5EF4-FFF2-40B4-BE49-F238E27FC236}">
                <a16:creationId xmlns:a16="http://schemas.microsoft.com/office/drawing/2014/main" id="{A1D96460-2566-2DAB-7A3A-4CF6D28B5909}"/>
              </a:ext>
            </a:extLst>
          </p:cNvPr>
          <p:cNvPicPr>
            <a:picLocks noChangeAspect="1"/>
          </p:cNvPicPr>
          <p:nvPr/>
        </p:nvPicPr>
        <p:blipFill rotWithShape="1">
          <a:blip r:embed="rId2"/>
          <a:srcRect b="25325"/>
          <a:stretch/>
        </p:blipFill>
        <p:spPr>
          <a:xfrm>
            <a:off x="1044242" y="1118550"/>
            <a:ext cx="7055516" cy="3349673"/>
          </a:xfrm>
          <a:prstGeom prst="rect">
            <a:avLst/>
          </a:prstGeom>
        </p:spPr>
      </p:pic>
      <p:sp>
        <p:nvSpPr>
          <p:cNvPr id="7" name="TextBox 6">
            <a:extLst>
              <a:ext uri="{FF2B5EF4-FFF2-40B4-BE49-F238E27FC236}">
                <a16:creationId xmlns:a16="http://schemas.microsoft.com/office/drawing/2014/main" id="{B7C22B3D-B6FD-3E56-B51E-1C96379569CC}"/>
              </a:ext>
            </a:extLst>
          </p:cNvPr>
          <p:cNvSpPr txBox="1"/>
          <p:nvPr/>
        </p:nvSpPr>
        <p:spPr>
          <a:xfrm>
            <a:off x="1315720" y="4825542"/>
            <a:ext cx="6512560" cy="307777"/>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Camels in a Changing Climate: Enhancing LM Adaptation with TÜLU 2, 2023</a:t>
            </a:r>
          </a:p>
        </p:txBody>
      </p:sp>
    </p:spTree>
    <p:extLst>
      <p:ext uri="{BB962C8B-B14F-4D97-AF65-F5344CB8AC3E}">
        <p14:creationId xmlns:p14="http://schemas.microsoft.com/office/powerpoint/2010/main" val="33710377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dirty="0"/>
              <a:t>DPO Limitations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dirty="0"/>
                  <a:t>You’re trying to optimize multiple things</a:t>
                </a:r>
                <a:br>
                  <a:rPr lang="en-US" dirty="0"/>
                </a:br>
                <a:r>
                  <a:rPr lang="en-US" dirty="0"/>
                  <a:t>which can potentially </a:t>
                </a:r>
                <a:r>
                  <a:rPr lang="en-US" dirty="0">
                    <a:solidFill>
                      <a:srgbClr val="C00000"/>
                    </a:solidFill>
                  </a:rPr>
                  <a:t>override</a:t>
                </a:r>
                <a:r>
                  <a:rPr lang="en-US" dirty="0"/>
                  <a:t> each other. </a:t>
                </a:r>
              </a:p>
              <a:p>
                <a:endParaRPr lang="en-US" dirty="0"/>
              </a:p>
              <a:p>
                <a:pPr marL="0" indent="0">
                  <a:buNone/>
                </a:pPr>
                <a:br>
                  <a:rPr lang="en-US" dirty="0"/>
                </a:br>
                <a:endParaRPr lang="en-US" dirty="0"/>
              </a:p>
              <a:p>
                <a:pPr lvl="1"/>
                <a:r>
                  <a:rPr lang="en-US" dirty="0"/>
                  <a:t>Obj 1: Increase the likelihood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r>
                  <a:rPr lang="en-US" dirty="0"/>
                  <a:t>Obj 2: Maintain a low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b="0" i="0" smtClean="0">
                            <a:latin typeface="Cambria Math" panose="02040503050406030204" pitchFamily="18" charset="0"/>
                          </a:rPr>
                          <m:t>ref</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r>
                  <a:rPr lang="en-US" dirty="0"/>
                  <a:t>…</a:t>
                </a:r>
              </a:p>
              <a:p>
                <a:r>
                  <a:rPr lang="en-US" dirty="0"/>
                  <a:t>We will look into these in HW7! </a:t>
                </a:r>
              </a:p>
              <a:p>
                <a:r>
                  <a:rPr lang="en-US" dirty="0"/>
                  <a:t>In practice, when using DPO practitioners constantly monitor these to be sure that they’re not overriding each other. </a:t>
                </a:r>
              </a:p>
              <a:p>
                <a:endParaRPr lang="en-US" dirty="0"/>
              </a:p>
              <a:p>
                <a:endParaRPr lang="en-US" dirty="0"/>
              </a:p>
              <a:p>
                <a:pPr marL="0" indent="0">
                  <a:buNone/>
                </a:pPr>
                <a:endParaRPr lang="en-US" dirty="0"/>
              </a:p>
            </p:txBody>
          </p:sp>
        </mc:Choice>
        <mc:Fallback xmlns="">
          <p:sp>
            <p:nvSpPr>
              <p:cNvPr id="3" name="Text Placeholder 2">
                <a:extLst>
                  <a:ext uri="{FF2B5EF4-FFF2-40B4-BE49-F238E27FC236}">
                    <a16:creationId xmlns:a16="http://schemas.microsoft.com/office/drawing/2014/main" id="{DAA89A23-7D45-1EF4-9871-FB6F151E13F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2058"/>
                </a:stretch>
              </a:blipFill>
            </p:spPr>
            <p:txBody>
              <a:bodyPr/>
              <a:lstStyle/>
              <a:p>
                <a:r>
                  <a:rPr lang="en-US">
                    <a:noFill/>
                  </a:rPr>
                  <a:t> </a:t>
                </a:r>
              </a:p>
            </p:txBody>
          </p:sp>
        </mc:Fallback>
      </mc:AlternateContent>
      <p:pic>
        <p:nvPicPr>
          <p:cNvPr id="4" name="object 4">
            <a:extLst>
              <a:ext uri="{FF2B5EF4-FFF2-40B4-BE49-F238E27FC236}">
                <a16:creationId xmlns:a16="http://schemas.microsoft.com/office/drawing/2014/main" id="{B67FDEEC-1AF8-E086-E836-943748D6014F}"/>
              </a:ext>
            </a:extLst>
          </p:cNvPr>
          <p:cNvPicPr/>
          <p:nvPr/>
        </p:nvPicPr>
        <p:blipFill rotWithShape="1">
          <a:blip r:embed="rId3"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4" cstate="print"/>
          <a:stretch>
            <a:fillRect/>
          </a:stretch>
        </p:blipFill>
        <p:spPr>
          <a:xfrm>
            <a:off x="1170880" y="1945127"/>
            <a:ext cx="7113919" cy="525898"/>
          </a:xfrm>
          <a:prstGeom prst="rect">
            <a:avLst/>
          </a:prstGeom>
        </p:spPr>
      </p:pic>
    </p:spTree>
    <p:extLst>
      <p:ext uri="{BB962C8B-B14F-4D97-AF65-F5344CB8AC3E}">
        <p14:creationId xmlns:p14="http://schemas.microsoft.com/office/powerpoint/2010/main" val="34412175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sz="3297" dirty="0">
                <a:latin typeface="Calibri"/>
                <a:cs typeface="Calibri"/>
              </a:rPr>
              <a:t>Su</a:t>
            </a:r>
            <a:r>
              <a:rPr sz="3297" spc="-2" dirty="0">
                <a:latin typeface="Calibri"/>
                <a:cs typeface="Calibri"/>
              </a:rPr>
              <a:t>mm</a:t>
            </a:r>
            <a:r>
              <a:rPr sz="3297" dirty="0">
                <a:latin typeface="Calibri"/>
                <a:cs typeface="Calibri"/>
              </a:rPr>
              <a:t>a</a:t>
            </a:r>
            <a:r>
              <a:rPr sz="3297" spc="14" dirty="0">
                <a:latin typeface="Calibri"/>
                <a:cs typeface="Calibri"/>
              </a:rPr>
              <a:t>r</a:t>
            </a:r>
            <a:r>
              <a:rPr sz="3297" dirty="0">
                <a:latin typeface="Calibri"/>
                <a:cs typeface="Calibri"/>
              </a:rPr>
              <a:t>y</a:t>
            </a:r>
            <a:endParaRPr sz="3297">
              <a:latin typeface="Calibri"/>
              <a:cs typeface="Calibri"/>
            </a:endParaRPr>
          </a:p>
        </p:txBody>
      </p:sp>
      <p:sp>
        <p:nvSpPr>
          <p:cNvPr id="5" name="Text Placeholder 4">
            <a:extLst>
              <a:ext uri="{FF2B5EF4-FFF2-40B4-BE49-F238E27FC236}">
                <a16:creationId xmlns:a16="http://schemas.microsoft.com/office/drawing/2014/main" id="{61E579F5-8A64-41C5-410B-A24FA3E50DDD}"/>
              </a:ext>
            </a:extLst>
          </p:cNvPr>
          <p:cNvSpPr>
            <a:spLocks noGrp="1"/>
          </p:cNvSpPr>
          <p:nvPr>
            <p:ph type="body" sz="quarter" idx="16"/>
          </p:nvPr>
        </p:nvSpPr>
        <p:spPr/>
        <p:txBody>
          <a:bodyPr/>
          <a:lstStyle/>
          <a:p>
            <a:r>
              <a:rPr lang="en-US" dirty="0"/>
              <a:t>We may not need the “reinforcement learning” part of RLHF after all. </a:t>
            </a:r>
          </a:p>
          <a:p>
            <a:endParaRPr lang="en-US" dirty="0"/>
          </a:p>
          <a:p>
            <a:r>
              <a:rPr lang="en-US" dirty="0"/>
              <a:t>A simplified algorithm: DPO. </a:t>
            </a:r>
          </a:p>
          <a:p>
            <a:pPr lvl="1"/>
            <a:r>
              <a:rPr lang="en-US" dirty="0"/>
              <a:t>For each input, it needs two outputs (a good one and an undesirable one). </a:t>
            </a:r>
          </a:p>
          <a:p>
            <a:endParaRPr lang="en-US" dirty="0"/>
          </a:p>
          <a:p>
            <a:r>
              <a:rPr lang="en-US" dirty="0"/>
              <a:t>Though RLHF may not be all that there is to alignment. </a:t>
            </a:r>
          </a:p>
          <a:p>
            <a:endParaRPr lang="en-US" dirty="0"/>
          </a:p>
          <a:p>
            <a:endParaRPr lang="en-US" dirty="0"/>
          </a:p>
        </p:txBody>
      </p:sp>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104</a:t>
            </a:fld>
            <a:endParaRPr spc="5" dirty="0"/>
          </a:p>
        </p:txBody>
      </p:sp>
    </p:spTree>
    <p:extLst>
      <p:ext uri="{BB962C8B-B14F-4D97-AF65-F5344CB8AC3E}">
        <p14:creationId xmlns:p14="http://schemas.microsoft.com/office/powerpoint/2010/main" val="7313602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79C3-6694-E211-D2C4-03FE05734AC0}"/>
              </a:ext>
            </a:extLst>
          </p:cNvPr>
          <p:cNvSpPr>
            <a:spLocks noGrp="1"/>
          </p:cNvSpPr>
          <p:nvPr>
            <p:ph type="title"/>
          </p:nvPr>
        </p:nvSpPr>
        <p:spPr/>
        <p:txBody>
          <a:bodyPr>
            <a:normAutofit fontScale="90000"/>
          </a:bodyPr>
          <a:lstStyle/>
          <a:p>
            <a:r>
              <a:rPr lang="en-US" dirty="0"/>
              <a:t>Notable Instruction-Tuned/RLHF-ed Models </a:t>
            </a:r>
          </a:p>
        </p:txBody>
      </p:sp>
      <p:sp>
        <p:nvSpPr>
          <p:cNvPr id="3" name="Content Placeholder 2">
            <a:extLst>
              <a:ext uri="{FF2B5EF4-FFF2-40B4-BE49-F238E27FC236}">
                <a16:creationId xmlns:a16="http://schemas.microsoft.com/office/drawing/2014/main" id="{8F1C62E8-01FB-871A-672F-7B6787BC9E6B}"/>
              </a:ext>
            </a:extLst>
          </p:cNvPr>
          <p:cNvSpPr>
            <a:spLocks noGrp="1"/>
          </p:cNvSpPr>
          <p:nvPr>
            <p:ph type="body" sz="quarter" idx="16"/>
          </p:nvPr>
        </p:nvSpPr>
        <p:spPr>
          <a:xfrm>
            <a:off x="533919" y="4368290"/>
            <a:ext cx="8085415" cy="695325"/>
          </a:xfrm>
        </p:spPr>
        <p:txBody>
          <a:bodyPr>
            <a:normAutofit/>
          </a:bodyPr>
          <a:lstStyle/>
          <a:p>
            <a:pPr marL="0" indent="0" algn="ctr">
              <a:lnSpc>
                <a:spcPct val="120000"/>
              </a:lnSpc>
              <a:spcBef>
                <a:spcPts val="0"/>
              </a:spcBef>
              <a:buNone/>
            </a:pPr>
            <a:r>
              <a:rPr lang="en-US" sz="1100" dirty="0">
                <a:hlinkClick r:id="rId3"/>
              </a:rPr>
              <a:t>https://huggingface.co/spaces/HuggingFaceH4/open_llm_leaderboard</a:t>
            </a:r>
            <a:r>
              <a:rPr lang="en-US" sz="1100" dirty="0"/>
              <a:t> </a:t>
            </a:r>
            <a:endParaRPr lang="en-US" sz="1100" dirty="0">
              <a:hlinkClick r:id="rId4"/>
            </a:endParaRPr>
          </a:p>
          <a:p>
            <a:pPr marL="0" indent="0" algn="ctr">
              <a:lnSpc>
                <a:spcPct val="120000"/>
              </a:lnSpc>
              <a:spcBef>
                <a:spcPts val="0"/>
              </a:spcBef>
              <a:buNone/>
            </a:pPr>
            <a:r>
              <a:rPr lang="en-US" sz="1100" dirty="0">
                <a:hlinkClick r:id="rId4"/>
              </a:rPr>
              <a:t>https://huggingface.co/spaces/lmsys/chatbot-arena-leaderboard</a:t>
            </a:r>
            <a:r>
              <a:rPr lang="en-US" sz="1100" dirty="0"/>
              <a:t> </a:t>
            </a:r>
          </a:p>
          <a:p>
            <a:pPr marL="0" indent="0" algn="ctr">
              <a:lnSpc>
                <a:spcPct val="120000"/>
              </a:lnSpc>
              <a:spcBef>
                <a:spcPts val="0"/>
              </a:spcBef>
              <a:buNone/>
            </a:pPr>
            <a:r>
              <a:rPr lang="en-US" sz="1100" dirty="0">
                <a:hlinkClick r:id="rId5"/>
              </a:rPr>
              <a:t>https://tatsu-lab.github.io/alpaca_eval/</a:t>
            </a:r>
            <a:r>
              <a:rPr lang="en-US" sz="1100" dirty="0"/>
              <a:t> </a:t>
            </a:r>
          </a:p>
        </p:txBody>
      </p:sp>
      <p:pic>
        <p:nvPicPr>
          <p:cNvPr id="5" name="Picture 4" descr="A screenshot of a computer&#10;&#10;Description automatically generated">
            <a:extLst>
              <a:ext uri="{FF2B5EF4-FFF2-40B4-BE49-F238E27FC236}">
                <a16:creationId xmlns:a16="http://schemas.microsoft.com/office/drawing/2014/main" id="{6F1B5DCE-5206-C0C1-C4B8-F4244F2A5024}"/>
              </a:ext>
            </a:extLst>
          </p:cNvPr>
          <p:cNvPicPr>
            <a:picLocks noChangeAspect="1"/>
          </p:cNvPicPr>
          <p:nvPr/>
        </p:nvPicPr>
        <p:blipFill>
          <a:blip r:embed="rId6"/>
          <a:stretch>
            <a:fillRect/>
          </a:stretch>
        </p:blipFill>
        <p:spPr>
          <a:xfrm>
            <a:off x="685800" y="1171708"/>
            <a:ext cx="7772400" cy="3096490"/>
          </a:xfrm>
          <a:prstGeom prst="rect">
            <a:avLst/>
          </a:prstGeom>
        </p:spPr>
      </p:pic>
    </p:spTree>
    <p:extLst>
      <p:ext uri="{BB962C8B-B14F-4D97-AF65-F5344CB8AC3E}">
        <p14:creationId xmlns:p14="http://schemas.microsoft.com/office/powerpoint/2010/main" val="2434186948"/>
      </p:ext>
    </p:extLst>
  </p:cSld>
  <p:clrMapOvr>
    <a:masterClrMapping/>
  </p:clrMapOvr>
  <p:extLst>
    <p:ext uri="{6950BFC3-D8DA-4A85-94F7-54DA5524770B}">
      <p188:commentRel xmlns:p188="http://schemas.microsoft.com/office/powerpoint/2018/8/main" r:id="rId2"/>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dirty="0"/>
              <a:t>Aligning Language Models: </a:t>
            </a:r>
          </a:p>
          <a:p>
            <a:pPr algn="ctr"/>
            <a:r>
              <a:rPr lang="en-US" sz="4800" dirty="0"/>
              <a:t>Model-Generated Instructions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15218337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a:bodyPr>
          <a:lstStyle/>
          <a:p>
            <a:r>
              <a:rPr lang="en-US" dirty="0"/>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type="body" sz="quarter" idx="16"/>
          </p:nvPr>
        </p:nvSpPr>
        <p:spPr/>
        <p:txBody>
          <a:bodyPr>
            <a:normAutofit fontScale="92500" lnSpcReduction="10000"/>
          </a:bodyPr>
          <a:lstStyle/>
          <a:p>
            <a:r>
              <a:rPr lang="en-US" b="1" dirty="0"/>
              <a:t>Rumor: </a:t>
            </a:r>
            <a:r>
              <a:rPr lang="en-US" dirty="0"/>
              <a:t>human feedback done for supervising ChatGPT is in the order of $1M</a:t>
            </a:r>
          </a:p>
          <a:p>
            <a:r>
              <a:rPr lang="en-US" b="1" dirty="0"/>
              <a:t>Idea: </a:t>
            </a:r>
            <a:r>
              <a:rPr lang="en-US" dirty="0"/>
              <a:t>Use LMs to generate data for aligning them with intents. </a:t>
            </a:r>
          </a:p>
          <a:p>
            <a:pPr lvl="1"/>
            <a:endParaRPr lang="en-US" b="1" dirty="0"/>
          </a:p>
          <a:p>
            <a:pPr lvl="1"/>
            <a:r>
              <a:rPr lang="en-US" b="1" dirty="0"/>
              <a:t>Self-Instruct </a:t>
            </a:r>
            <a:r>
              <a:rPr lang="en-US" dirty="0"/>
              <a:t>[</a:t>
            </a:r>
            <a:r>
              <a:rPr lang="en-US" dirty="0">
                <a:hlinkClick r:id="rId3"/>
              </a:rPr>
              <a:t>Wang et al. 2022</a:t>
            </a:r>
            <a:r>
              <a:rPr lang="en-US" dirty="0"/>
              <a:t>] </a:t>
            </a:r>
          </a:p>
          <a:p>
            <a:pPr lvl="2"/>
            <a:r>
              <a:rPr lang="en-US" dirty="0"/>
              <a:t>Uses </a:t>
            </a:r>
            <a:r>
              <a:rPr lang="en-US" b="1" dirty="0"/>
              <a:t>vanilla </a:t>
            </a:r>
            <a:r>
              <a:rPr lang="en-US" dirty="0"/>
              <a:t>(not aligned)</a:t>
            </a:r>
            <a:r>
              <a:rPr lang="en-US" b="1" dirty="0"/>
              <a:t> </a:t>
            </a:r>
            <a:r>
              <a:rPr lang="en-US" dirty="0"/>
              <a:t>LMs to generate data </a:t>
            </a:r>
          </a:p>
          <a:p>
            <a:pPr lvl="2"/>
            <a:r>
              <a:rPr lang="en-US" dirty="0"/>
              <a:t>That can then be used for instructing itself. </a:t>
            </a:r>
          </a:p>
          <a:p>
            <a:pPr marL="114300" indent="0">
              <a:buNone/>
            </a:pPr>
            <a:endParaRPr lang="en-US" dirty="0"/>
          </a:p>
          <a:p>
            <a:r>
              <a:rPr lang="en-US" dirty="0"/>
              <a:t>More related work: </a:t>
            </a:r>
          </a:p>
          <a:p>
            <a:pPr lvl="1"/>
            <a:r>
              <a:rPr lang="en-US" dirty="0">
                <a:latin typeface="Corbel" panose="020B0503020204020204" pitchFamily="34" charset="0"/>
                <a:cs typeface="Calibri"/>
              </a:rPr>
              <a:t>Unnatural Instructions [</a:t>
            </a:r>
            <a:r>
              <a:rPr lang="en-US" dirty="0" err="1">
                <a:latin typeface="Corbel" panose="020B0503020204020204" pitchFamily="34" charset="0"/>
                <a:cs typeface="Calibri"/>
                <a:hlinkClick r:id="rId4"/>
              </a:rPr>
              <a:t>Honovich</a:t>
            </a:r>
            <a:r>
              <a:rPr lang="en-US" dirty="0">
                <a:latin typeface="Corbel" panose="020B0503020204020204" pitchFamily="34" charset="0"/>
                <a:cs typeface="Calibri"/>
                <a:hlinkClick r:id="rId4"/>
              </a:rPr>
              <a:t> et al. 2022</a:t>
            </a:r>
            <a:r>
              <a:rPr lang="en-US" dirty="0">
                <a:latin typeface="Corbel" panose="020B0503020204020204" pitchFamily="34" charset="0"/>
                <a:cs typeface="Calibri"/>
              </a:rPr>
              <a:t>] — Similar to “Self-Instruct” </a:t>
            </a:r>
          </a:p>
          <a:p>
            <a:pPr lvl="1"/>
            <a:r>
              <a:rPr lang="en-US" dirty="0">
                <a:latin typeface="Corbel" panose="020B0503020204020204" pitchFamily="34" charset="0"/>
                <a:cs typeface="Calibri"/>
              </a:rPr>
              <a:t>Self-Chat [</a:t>
            </a:r>
            <a:r>
              <a:rPr lang="en-US" dirty="0">
                <a:latin typeface="Corbel" panose="020B0503020204020204" pitchFamily="34" charset="0"/>
                <a:cs typeface="Calibri"/>
                <a:hlinkClick r:id="rId5"/>
              </a:rPr>
              <a:t>Xu et al. 2023</a:t>
            </a:r>
            <a:r>
              <a:rPr lang="en-US" dirty="0">
                <a:latin typeface="Corbel" panose="020B0503020204020204" pitchFamily="34" charset="0"/>
                <a:cs typeface="Calibri"/>
              </a:rPr>
              <a:t>] — ”Self-Instruct” extended to dialogue </a:t>
            </a:r>
          </a:p>
          <a:p>
            <a:pPr lvl="1"/>
            <a:r>
              <a:rPr lang="en-US" dirty="0">
                <a:latin typeface="Corbel" panose="020B0503020204020204" pitchFamily="34" charset="0"/>
                <a:cs typeface="Calibri"/>
              </a:rPr>
              <a:t>RL</a:t>
            </a:r>
            <a:r>
              <a:rPr lang="en-US" spc="-19" dirty="0">
                <a:latin typeface="Corbel" panose="020B0503020204020204" pitchFamily="34" charset="0"/>
                <a:cs typeface="Calibri"/>
              </a:rPr>
              <a:t> </a:t>
            </a:r>
            <a:r>
              <a:rPr lang="en-US" spc="-4" dirty="0">
                <a:latin typeface="Corbel" panose="020B0503020204020204" pitchFamily="34" charset="0"/>
                <a:cs typeface="Calibri"/>
              </a:rPr>
              <a:t>from</a:t>
            </a:r>
            <a:r>
              <a:rPr lang="en-US" spc="-11" dirty="0">
                <a:latin typeface="Corbel" panose="020B0503020204020204" pitchFamily="34" charset="0"/>
                <a:cs typeface="Calibri"/>
              </a:rPr>
              <a:t> </a:t>
            </a:r>
            <a:r>
              <a:rPr lang="en-US" dirty="0">
                <a:latin typeface="Corbel" panose="020B0503020204020204" pitchFamily="34" charset="0"/>
                <a:cs typeface="Calibri"/>
              </a:rPr>
              <a:t>AI</a:t>
            </a:r>
            <a:r>
              <a:rPr lang="en-US" spc="-15" dirty="0">
                <a:latin typeface="Corbel" panose="020B0503020204020204" pitchFamily="34" charset="0"/>
                <a:cs typeface="Calibri"/>
              </a:rPr>
              <a:t> </a:t>
            </a:r>
            <a:r>
              <a:rPr lang="en-US" spc="-4" dirty="0">
                <a:latin typeface="Corbel" panose="020B0503020204020204" pitchFamily="34" charset="0"/>
                <a:cs typeface="Calibri"/>
              </a:rPr>
              <a:t>feedback</a:t>
            </a:r>
            <a:r>
              <a:rPr lang="en-US"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6"/>
              </a:rPr>
              <a:t>Bai</a:t>
            </a:r>
            <a:r>
              <a:rPr lang="en-US" u="heavy" spc="-15"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et</a:t>
            </a:r>
            <a:r>
              <a:rPr lang="en-US" u="heavy" spc="-8"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al.,</a:t>
            </a:r>
            <a:r>
              <a:rPr lang="en-US" u="heavy" spc="-19" dirty="0">
                <a:solidFill>
                  <a:srgbClr val="007B92"/>
                </a:solidFill>
                <a:uFill>
                  <a:solidFill>
                    <a:srgbClr val="007B92"/>
                  </a:solidFill>
                </a:uFill>
                <a:latin typeface="Corbel" panose="020B0503020204020204" pitchFamily="34" charset="0"/>
                <a:cs typeface="Calibri"/>
                <a:hlinkClick r:id="rId6"/>
              </a:rPr>
              <a:t> </a:t>
            </a:r>
            <a:r>
              <a:rPr lang="en-US" u="heavy" spc="-4" dirty="0">
                <a:solidFill>
                  <a:srgbClr val="007B92"/>
                </a:solidFill>
                <a:uFill>
                  <a:solidFill>
                    <a:srgbClr val="007B92"/>
                  </a:solidFill>
                </a:uFill>
                <a:latin typeface="Corbel" panose="020B0503020204020204" pitchFamily="34" charset="0"/>
                <a:cs typeface="Calibri"/>
                <a:hlinkClick r:id="rId6"/>
              </a:rPr>
              <a:t>2022</a:t>
            </a:r>
            <a:r>
              <a:rPr lang="en-US" spc="-4" dirty="0">
                <a:latin typeface="Corbel" panose="020B0503020204020204" pitchFamily="34" charset="0"/>
                <a:cs typeface="Calibri"/>
              </a:rPr>
              <a:t>],</a:t>
            </a:r>
          </a:p>
          <a:p>
            <a:pPr lvl="1"/>
            <a:r>
              <a:rPr lang="en-US" spc="-4" dirty="0">
                <a:latin typeface="Corbel" panose="020B0503020204020204" pitchFamily="34" charset="0"/>
                <a:cs typeface="Calibri"/>
              </a:rPr>
              <a:t>Finetuning LMs on </a:t>
            </a:r>
            <a:r>
              <a:rPr lang="en-US" dirty="0">
                <a:latin typeface="Corbel" panose="020B0503020204020204" pitchFamily="34" charset="0"/>
                <a:cs typeface="Calibri"/>
              </a:rPr>
              <a:t>their </a:t>
            </a:r>
            <a:r>
              <a:rPr lang="en-US" spc="-4" dirty="0">
                <a:latin typeface="Corbel" panose="020B0503020204020204" pitchFamily="34" charset="0"/>
                <a:cs typeface="Calibri"/>
              </a:rPr>
              <a:t>own </a:t>
            </a:r>
            <a:r>
              <a:rPr lang="en-US" spc="-8" dirty="0">
                <a:latin typeface="Corbel" panose="020B0503020204020204" pitchFamily="34" charset="0"/>
                <a:cs typeface="Calibri"/>
              </a:rPr>
              <a:t>outputs </a:t>
            </a:r>
            <a:r>
              <a:rPr lang="en-US" spc="-398"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7"/>
              </a:rPr>
              <a:t>Huang </a:t>
            </a:r>
            <a:r>
              <a:rPr lang="en-US" u="heavy" dirty="0">
                <a:solidFill>
                  <a:srgbClr val="007B92"/>
                </a:solidFill>
                <a:uFill>
                  <a:solidFill>
                    <a:srgbClr val="007B92"/>
                  </a:solidFill>
                </a:uFill>
                <a:latin typeface="Corbel" panose="020B0503020204020204" pitchFamily="34" charset="0"/>
                <a:cs typeface="Calibri"/>
                <a:hlinkClick r:id="rId7"/>
              </a:rPr>
              <a:t>et al., </a:t>
            </a:r>
            <a:r>
              <a:rPr lang="en-US" u="heavy" spc="-4" dirty="0">
                <a:solidFill>
                  <a:srgbClr val="007B92"/>
                </a:solidFill>
                <a:uFill>
                  <a:solidFill>
                    <a:srgbClr val="007B92"/>
                  </a:solidFill>
                </a:uFill>
                <a:latin typeface="Corbel" panose="020B0503020204020204" pitchFamily="34" charset="0"/>
                <a:cs typeface="Calibri"/>
                <a:hlinkClick r:id="rId7"/>
              </a:rPr>
              <a:t>2022; </a:t>
            </a:r>
            <a:r>
              <a:rPr lang="en-US" u="heavy" dirty="0" err="1">
                <a:solidFill>
                  <a:srgbClr val="007B92"/>
                </a:solidFill>
                <a:uFill>
                  <a:solidFill>
                    <a:srgbClr val="007B92"/>
                  </a:solidFill>
                </a:uFill>
                <a:latin typeface="Corbel" panose="020B0503020204020204" pitchFamily="34" charset="0"/>
                <a:cs typeface="Calibri"/>
                <a:hlinkClick r:id="rId8"/>
              </a:rPr>
              <a:t>Zelikman</a:t>
            </a:r>
            <a:r>
              <a:rPr lang="en-US" u="heavy" dirty="0">
                <a:solidFill>
                  <a:srgbClr val="007B92"/>
                </a:solidFill>
                <a:uFill>
                  <a:solidFill>
                    <a:srgbClr val="007B92"/>
                  </a:solidFill>
                </a:uFill>
                <a:latin typeface="Corbel" panose="020B0503020204020204" pitchFamily="34" charset="0"/>
                <a:cs typeface="Calibri"/>
                <a:hlinkClick r:id="rId8"/>
              </a:rPr>
              <a:t> et al., </a:t>
            </a:r>
            <a:r>
              <a:rPr lang="en-US" spc="4" dirty="0">
                <a:solidFill>
                  <a:srgbClr val="007B92"/>
                </a:solidFill>
                <a:latin typeface="Corbel" panose="020B0503020204020204" pitchFamily="34" charset="0"/>
                <a:cs typeface="Calibri"/>
                <a:hlinkClick r:id="rId8"/>
              </a:rPr>
              <a:t> </a:t>
            </a:r>
            <a:r>
              <a:rPr lang="en-US" u="heavy" spc="-4" dirty="0">
                <a:solidFill>
                  <a:srgbClr val="007B92"/>
                </a:solidFill>
                <a:uFill>
                  <a:solidFill>
                    <a:srgbClr val="007B92"/>
                  </a:solidFill>
                </a:uFill>
                <a:latin typeface="Corbel" panose="020B0503020204020204" pitchFamily="34" charset="0"/>
                <a:cs typeface="Calibri"/>
                <a:hlinkClick r:id="rId8"/>
              </a:rPr>
              <a:t>2022</a:t>
            </a:r>
            <a:r>
              <a:rPr lang="en-US" spc="-4" dirty="0">
                <a:latin typeface="Corbel" panose="020B0503020204020204" pitchFamily="34" charset="0"/>
                <a:cs typeface="Calibri"/>
              </a:rPr>
              <a:t>]</a:t>
            </a:r>
            <a:endParaRPr lang="en-US" dirty="0">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dirty="0">
                <a:latin typeface="Corbel" panose="020B0503020204020204" pitchFamily="34" charset="0"/>
                <a:cs typeface="Tahoma"/>
              </a:rPr>
              <a:t>LM</a:t>
            </a:r>
            <a:endParaRPr sz="1800" dirty="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dirty="0">
                <a:latin typeface="Corbel" panose="020B0503020204020204" pitchFamily="34" charset="0"/>
                <a:cs typeface="Calibri"/>
              </a:rPr>
              <a:t>Model output</a:t>
            </a:r>
            <a:endParaRPr sz="1350" dirty="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Tree>
    <p:extLst>
      <p:ext uri="{BB962C8B-B14F-4D97-AF65-F5344CB8AC3E}">
        <p14:creationId xmlns:p14="http://schemas.microsoft.com/office/powerpoint/2010/main" val="7467111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923134" y="4801083"/>
            <a:ext cx="5340191" cy="143886"/>
          </a:xfrm>
          <a:prstGeom prst="rect">
            <a:avLst/>
          </a:prstGeom>
        </p:spPr>
        <p:txBody>
          <a:bodyPr vert="horz" wrap="square" lIns="0" tIns="0" rIns="0" bIns="0" rtlCol="0">
            <a:spAutoFit/>
          </a:bodyPr>
          <a:lstStyle/>
          <a:p>
            <a:pPr marL="9525">
              <a:lnSpc>
                <a:spcPts val="1144"/>
              </a:lnSpc>
            </a:pPr>
            <a:r>
              <a:rPr sz="1125" spc="-8" dirty="0">
                <a:latin typeface="Calibri"/>
                <a:cs typeface="Calibri"/>
              </a:rPr>
              <a:t>Self-</a:t>
            </a:r>
            <a:r>
              <a:rPr sz="1125" dirty="0">
                <a:latin typeface="Calibri"/>
                <a:cs typeface="Calibri"/>
              </a:rPr>
              <a:t>Instruct:</a:t>
            </a:r>
            <a:r>
              <a:rPr sz="1125" spc="-30" dirty="0">
                <a:latin typeface="Calibri"/>
                <a:cs typeface="Calibri"/>
              </a:rPr>
              <a:t> </a:t>
            </a:r>
            <a:r>
              <a:rPr sz="1125" dirty="0">
                <a:latin typeface="Calibri"/>
                <a:cs typeface="Calibri"/>
              </a:rPr>
              <a:t>Aligning</a:t>
            </a:r>
            <a:r>
              <a:rPr sz="1125" spc="-15" dirty="0">
                <a:latin typeface="Calibri"/>
                <a:cs typeface="Calibri"/>
              </a:rPr>
              <a:t> </a:t>
            </a:r>
            <a:r>
              <a:rPr sz="1125" dirty="0">
                <a:latin typeface="Calibri"/>
                <a:cs typeface="Calibri"/>
              </a:rPr>
              <a:t>Language</a:t>
            </a:r>
            <a:r>
              <a:rPr sz="1125" spc="-15" dirty="0">
                <a:latin typeface="Calibri"/>
                <a:cs typeface="Calibri"/>
              </a:rPr>
              <a:t> </a:t>
            </a:r>
            <a:r>
              <a:rPr sz="1125" dirty="0">
                <a:latin typeface="Calibri"/>
                <a:cs typeface="Calibri"/>
              </a:rPr>
              <a:t>Models</a:t>
            </a:r>
            <a:r>
              <a:rPr sz="1125" spc="-15" dirty="0">
                <a:latin typeface="Calibri"/>
                <a:cs typeface="Calibri"/>
              </a:rPr>
              <a:t> </a:t>
            </a:r>
            <a:r>
              <a:rPr sz="1125" dirty="0">
                <a:latin typeface="Calibri"/>
                <a:cs typeface="Calibri"/>
              </a:rPr>
              <a:t>with</a:t>
            </a:r>
            <a:r>
              <a:rPr sz="1125" spc="-15" dirty="0">
                <a:latin typeface="Calibri"/>
                <a:cs typeface="Calibri"/>
              </a:rPr>
              <a:t> </a:t>
            </a:r>
            <a:r>
              <a:rPr sz="1125" spc="-8" dirty="0">
                <a:latin typeface="Calibri"/>
                <a:cs typeface="Calibri"/>
              </a:rPr>
              <a:t>Self-</a:t>
            </a:r>
            <a:r>
              <a:rPr sz="1125" dirty="0">
                <a:latin typeface="Calibri"/>
                <a:cs typeface="Calibri"/>
              </a:rPr>
              <a:t>Generated</a:t>
            </a:r>
            <a:r>
              <a:rPr sz="1125" spc="-15" dirty="0">
                <a:latin typeface="Calibri"/>
                <a:cs typeface="Calibri"/>
              </a:rPr>
              <a:t> </a:t>
            </a:r>
            <a:r>
              <a:rPr sz="1125" dirty="0">
                <a:latin typeface="Calibri"/>
                <a:cs typeface="Calibri"/>
              </a:rPr>
              <a:t>Instructions</a:t>
            </a:r>
            <a:r>
              <a:rPr sz="1125" spc="-15" dirty="0">
                <a:latin typeface="Calibri"/>
                <a:cs typeface="Calibri"/>
              </a:rPr>
              <a:t> </a:t>
            </a:r>
            <a:r>
              <a:rPr sz="1125" dirty="0">
                <a:latin typeface="Calibri"/>
                <a:cs typeface="Calibri"/>
              </a:rPr>
              <a:t>(Wang</a:t>
            </a:r>
            <a:r>
              <a:rPr sz="1125" spc="-15" dirty="0">
                <a:latin typeface="Calibri"/>
                <a:cs typeface="Calibri"/>
              </a:rPr>
              <a:t> </a:t>
            </a:r>
            <a:r>
              <a:rPr sz="1125" dirty="0">
                <a:latin typeface="Calibri"/>
                <a:cs typeface="Calibri"/>
              </a:rPr>
              <a:t>et</a:t>
            </a:r>
            <a:r>
              <a:rPr sz="1125" spc="-15" dirty="0">
                <a:latin typeface="Calibri"/>
                <a:cs typeface="Calibri"/>
              </a:rPr>
              <a:t> </a:t>
            </a:r>
            <a:r>
              <a:rPr sz="1125" dirty="0">
                <a:latin typeface="Calibri"/>
                <a:cs typeface="Calibri"/>
              </a:rPr>
              <a:t>al.,</a:t>
            </a:r>
            <a:r>
              <a:rPr sz="1125" spc="-15" dirty="0">
                <a:latin typeface="Calibri"/>
                <a:cs typeface="Calibri"/>
              </a:rPr>
              <a:t> </a:t>
            </a:r>
            <a:r>
              <a:rPr sz="1125" spc="-8" dirty="0">
                <a:latin typeface="Calibri"/>
                <a:cs typeface="Calibri"/>
              </a:rPr>
              <a:t>2023)</a:t>
            </a:r>
            <a:endParaRPr sz="1125">
              <a:latin typeface="Calibri"/>
              <a:cs typeface="Calibri"/>
            </a:endParaRPr>
          </a:p>
        </p:txBody>
      </p:sp>
      <p:sp>
        <p:nvSpPr>
          <p:cNvPr id="2" name="object 2"/>
          <p:cNvSpPr txBox="1">
            <a:spLocks noGrp="1"/>
          </p:cNvSpPr>
          <p:nvPr>
            <p:ph type="title"/>
          </p:nvPr>
        </p:nvSpPr>
        <p:spPr>
          <a:prstGeom prst="rect">
            <a:avLst/>
          </a:prstGeom>
        </p:spPr>
        <p:txBody>
          <a:bodyPr vert="horz" wrap="square" lIns="0" tIns="126296" rIns="0" bIns="0" rtlCol="0">
            <a:spAutoFit/>
          </a:bodyPr>
          <a:lstStyle/>
          <a:p>
            <a:pPr marL="9525">
              <a:lnSpc>
                <a:spcPct val="100000"/>
              </a:lnSpc>
              <a:spcBef>
                <a:spcPts val="75"/>
              </a:spcBef>
            </a:pPr>
            <a:r>
              <a:rPr dirty="0"/>
              <a:t>Model</a:t>
            </a:r>
            <a:r>
              <a:rPr spc="-98" dirty="0"/>
              <a:t> </a:t>
            </a:r>
            <a:r>
              <a:rPr dirty="0"/>
              <a:t>generated</a:t>
            </a:r>
            <a:r>
              <a:rPr spc="-86" dirty="0"/>
              <a:t> </a:t>
            </a:r>
            <a:r>
              <a:rPr spc="-8" dirty="0"/>
              <a:t>instructions</a:t>
            </a:r>
          </a:p>
        </p:txBody>
      </p:sp>
      <p:sp>
        <p:nvSpPr>
          <p:cNvPr id="6" name="Text Placeholder 5">
            <a:extLst>
              <a:ext uri="{FF2B5EF4-FFF2-40B4-BE49-F238E27FC236}">
                <a16:creationId xmlns:a16="http://schemas.microsoft.com/office/drawing/2014/main" id="{432188B7-813B-4C48-B783-7798276489F3}"/>
              </a:ext>
            </a:extLst>
          </p:cNvPr>
          <p:cNvSpPr>
            <a:spLocks noGrp="1"/>
          </p:cNvSpPr>
          <p:nvPr>
            <p:ph type="body" sz="quarter" idx="16"/>
          </p:nvPr>
        </p:nvSpPr>
        <p:spPr/>
        <p:txBody>
          <a:bodyPr/>
          <a:lstStyle/>
          <a:p>
            <a:pPr marL="180975" marR="3810" indent="-171450">
              <a:lnSpc>
                <a:spcPts val="2340"/>
              </a:lnSpc>
              <a:spcBef>
                <a:spcPts val="304"/>
              </a:spcBef>
              <a:buFont typeface="Arial MT"/>
              <a:buChar char="•"/>
              <a:tabLst>
                <a:tab pos="180975" algn="l"/>
              </a:tabLst>
            </a:pPr>
            <a:r>
              <a:rPr lang="en-US" sz="1600" dirty="0">
                <a:latin typeface="Calibri"/>
                <a:cs typeface="Calibri"/>
              </a:rPr>
              <a:t>Similar</a:t>
            </a:r>
            <a:r>
              <a:rPr lang="en-US" sz="1600" spc="-34" dirty="0">
                <a:latin typeface="Calibri"/>
                <a:cs typeface="Calibri"/>
              </a:rPr>
              <a:t> </a:t>
            </a:r>
            <a:r>
              <a:rPr lang="en-US" sz="1600" dirty="0">
                <a:latin typeface="Calibri"/>
                <a:cs typeface="Calibri"/>
              </a:rPr>
              <a:t>to</a:t>
            </a:r>
            <a:r>
              <a:rPr lang="en-US" sz="1600" spc="-26" dirty="0">
                <a:latin typeface="Calibri"/>
                <a:cs typeface="Calibri"/>
              </a:rPr>
              <a:t> </a:t>
            </a:r>
            <a:r>
              <a:rPr lang="en-US" sz="1600" dirty="0">
                <a:latin typeface="Calibri"/>
                <a:cs typeface="Calibri"/>
              </a:rPr>
              <a:t>Unnatural</a:t>
            </a:r>
            <a:r>
              <a:rPr lang="en-US" sz="1600" spc="-26" dirty="0">
                <a:latin typeface="Calibri"/>
                <a:cs typeface="Calibri"/>
              </a:rPr>
              <a:t> </a:t>
            </a:r>
            <a:r>
              <a:rPr lang="en-US" sz="1600" dirty="0">
                <a:latin typeface="Calibri"/>
                <a:cs typeface="Calibri"/>
              </a:rPr>
              <a:t>Instructions,</a:t>
            </a:r>
            <a:r>
              <a:rPr lang="en-US" sz="1600" spc="-23" dirty="0">
                <a:latin typeface="Calibri"/>
                <a:cs typeface="Calibri"/>
              </a:rPr>
              <a:t> </a:t>
            </a:r>
            <a:r>
              <a:rPr lang="en-US" sz="1600" dirty="0">
                <a:latin typeface="Calibri"/>
                <a:cs typeface="Calibri"/>
              </a:rPr>
              <a:t>uses</a:t>
            </a:r>
            <a:r>
              <a:rPr lang="en-US" sz="1600" spc="-26" dirty="0">
                <a:latin typeface="Calibri"/>
                <a:cs typeface="Calibri"/>
              </a:rPr>
              <a:t> </a:t>
            </a:r>
            <a:r>
              <a:rPr lang="en-US" sz="1600" dirty="0" err="1">
                <a:latin typeface="Calibri"/>
                <a:cs typeface="Calibri"/>
              </a:rPr>
              <a:t>instructGPT</a:t>
            </a:r>
            <a:r>
              <a:rPr lang="en-US" sz="1600" spc="-26" dirty="0">
                <a:latin typeface="Calibri"/>
                <a:cs typeface="Calibri"/>
              </a:rPr>
              <a:t> </a:t>
            </a:r>
            <a:r>
              <a:rPr lang="en-US" sz="1600" dirty="0">
                <a:latin typeface="Calibri"/>
                <a:cs typeface="Calibri"/>
              </a:rPr>
              <a:t>model</a:t>
            </a:r>
            <a:r>
              <a:rPr lang="en-US" sz="1600" spc="-26" dirty="0">
                <a:latin typeface="Calibri"/>
                <a:cs typeface="Calibri"/>
              </a:rPr>
              <a:t> </a:t>
            </a:r>
            <a:r>
              <a:rPr lang="en-US" sz="1600" dirty="0">
                <a:latin typeface="Calibri"/>
                <a:cs typeface="Calibri"/>
              </a:rPr>
              <a:t>to</a:t>
            </a:r>
            <a:r>
              <a:rPr lang="en-US" sz="1600" spc="-23" dirty="0">
                <a:latin typeface="Calibri"/>
                <a:cs typeface="Calibri"/>
              </a:rPr>
              <a:t> </a:t>
            </a:r>
            <a:r>
              <a:rPr lang="en-US" sz="1600" spc="-15" dirty="0">
                <a:latin typeface="Calibri"/>
                <a:cs typeface="Calibri"/>
              </a:rPr>
              <a:t>generate </a:t>
            </a:r>
            <a:r>
              <a:rPr lang="en-US" sz="1600" spc="-8" dirty="0">
                <a:latin typeface="Calibri"/>
                <a:cs typeface="Calibri"/>
              </a:rPr>
              <a:t>instructions</a:t>
            </a:r>
            <a:endParaRPr lang="en-US" sz="1600" dirty="0">
              <a:latin typeface="Calibri"/>
              <a:cs typeface="Calibri"/>
            </a:endParaRPr>
          </a:p>
          <a:p>
            <a:pPr marL="180975" indent="-171450">
              <a:spcBef>
                <a:spcPts val="521"/>
              </a:spcBef>
              <a:buFont typeface="Arial MT"/>
              <a:buChar char="•"/>
              <a:tabLst>
                <a:tab pos="180975" algn="l"/>
              </a:tabLst>
            </a:pPr>
            <a:r>
              <a:rPr lang="en-US" sz="1600" dirty="0">
                <a:latin typeface="Calibri"/>
                <a:cs typeface="Calibri"/>
              </a:rPr>
              <a:t>The</a:t>
            </a:r>
            <a:r>
              <a:rPr lang="en-US" sz="1600" spc="-30" dirty="0">
                <a:latin typeface="Calibri"/>
                <a:cs typeface="Calibri"/>
              </a:rPr>
              <a:t> </a:t>
            </a:r>
            <a:r>
              <a:rPr lang="en-US" sz="1600" dirty="0">
                <a:latin typeface="Calibri"/>
                <a:cs typeface="Calibri"/>
              </a:rPr>
              <a:t>generation</a:t>
            </a:r>
            <a:r>
              <a:rPr lang="en-US" sz="1600" spc="-23" dirty="0">
                <a:latin typeface="Calibri"/>
                <a:cs typeface="Calibri"/>
              </a:rPr>
              <a:t> </a:t>
            </a:r>
            <a:r>
              <a:rPr lang="en-US" sz="1600" dirty="0">
                <a:latin typeface="Calibri"/>
                <a:cs typeface="Calibri"/>
              </a:rPr>
              <a:t>is</a:t>
            </a:r>
            <a:r>
              <a:rPr lang="en-US" sz="1600" spc="-23" dirty="0">
                <a:latin typeface="Calibri"/>
                <a:cs typeface="Calibri"/>
              </a:rPr>
              <a:t> </a:t>
            </a:r>
            <a:r>
              <a:rPr lang="en-US" sz="1600" dirty="0">
                <a:latin typeface="Calibri"/>
                <a:cs typeface="Calibri"/>
              </a:rPr>
              <a:t>prompted</a:t>
            </a:r>
            <a:r>
              <a:rPr lang="en-US" sz="1600" spc="-19" dirty="0">
                <a:latin typeface="Calibri"/>
                <a:cs typeface="Calibri"/>
              </a:rPr>
              <a:t> </a:t>
            </a:r>
            <a:r>
              <a:rPr lang="en-US" sz="1600" dirty="0">
                <a:latin typeface="Calibri"/>
                <a:cs typeface="Calibri"/>
              </a:rPr>
              <a:t>using</a:t>
            </a:r>
            <a:r>
              <a:rPr lang="en-US" sz="1600" spc="-23" dirty="0">
                <a:latin typeface="Calibri"/>
                <a:cs typeface="Calibri"/>
              </a:rPr>
              <a:t> </a:t>
            </a:r>
            <a:r>
              <a:rPr lang="en-US" sz="1600" dirty="0">
                <a:latin typeface="Calibri"/>
                <a:cs typeface="Calibri"/>
              </a:rPr>
              <a:t>a</a:t>
            </a:r>
            <a:r>
              <a:rPr lang="en-US" sz="1600" spc="-23" dirty="0">
                <a:latin typeface="Calibri"/>
                <a:cs typeface="Calibri"/>
              </a:rPr>
              <a:t> </a:t>
            </a:r>
            <a:r>
              <a:rPr lang="en-US" sz="1600" dirty="0">
                <a:latin typeface="Calibri"/>
                <a:cs typeface="Calibri"/>
              </a:rPr>
              <a:t>set</a:t>
            </a:r>
            <a:r>
              <a:rPr lang="en-US" sz="1600" spc="-19" dirty="0">
                <a:latin typeface="Calibri"/>
                <a:cs typeface="Calibri"/>
              </a:rPr>
              <a:t> </a:t>
            </a:r>
            <a:r>
              <a:rPr lang="en-US" sz="1600" dirty="0">
                <a:latin typeface="Calibri"/>
                <a:cs typeface="Calibri"/>
              </a:rPr>
              <a:t>of</a:t>
            </a:r>
            <a:r>
              <a:rPr lang="en-US" sz="1600" spc="-23" dirty="0">
                <a:latin typeface="Calibri"/>
                <a:cs typeface="Calibri"/>
              </a:rPr>
              <a:t> </a:t>
            </a:r>
            <a:r>
              <a:rPr lang="en-US" sz="1600" dirty="0">
                <a:latin typeface="Calibri"/>
                <a:cs typeface="Calibri"/>
              </a:rPr>
              <a:t>seed</a:t>
            </a:r>
            <a:r>
              <a:rPr lang="en-US" sz="1600" spc="-23" dirty="0">
                <a:latin typeface="Calibri"/>
                <a:cs typeface="Calibri"/>
              </a:rPr>
              <a:t> </a:t>
            </a:r>
            <a:r>
              <a:rPr lang="en-US" sz="1600" dirty="0">
                <a:latin typeface="Calibri"/>
                <a:cs typeface="Calibri"/>
              </a:rPr>
              <a:t>task</a:t>
            </a:r>
            <a:r>
              <a:rPr lang="en-US" sz="1600" spc="-19" dirty="0">
                <a:latin typeface="Calibri"/>
                <a:cs typeface="Calibri"/>
              </a:rPr>
              <a:t> </a:t>
            </a:r>
            <a:r>
              <a:rPr lang="en-US" sz="1600" spc="-8" dirty="0">
                <a:latin typeface="Calibri"/>
                <a:cs typeface="Calibri"/>
              </a:rPr>
              <a:t>examples</a:t>
            </a:r>
            <a:endParaRPr lang="en-US" sz="1600" dirty="0">
              <a:latin typeface="Calibri"/>
              <a:cs typeface="Calibri"/>
            </a:endParaRPr>
          </a:p>
          <a:p>
            <a:pPr marL="180975" marR="799148" indent="-171450">
              <a:lnSpc>
                <a:spcPts val="2340"/>
              </a:lnSpc>
              <a:spcBef>
                <a:spcPts val="803"/>
              </a:spcBef>
              <a:buFont typeface="Arial MT"/>
              <a:buChar char="•"/>
              <a:tabLst>
                <a:tab pos="180975" algn="l"/>
              </a:tabLst>
            </a:pPr>
            <a:r>
              <a:rPr lang="en-US" sz="1600" dirty="0">
                <a:latin typeface="Calibri"/>
                <a:cs typeface="Calibri"/>
              </a:rPr>
              <a:t>First</a:t>
            </a:r>
            <a:r>
              <a:rPr lang="en-US" sz="1600" spc="-30" dirty="0">
                <a:latin typeface="Calibri"/>
                <a:cs typeface="Calibri"/>
              </a:rPr>
              <a:t> </a:t>
            </a:r>
            <a:r>
              <a:rPr lang="en-US" sz="1600" dirty="0">
                <a:latin typeface="Calibri"/>
                <a:cs typeface="Calibri"/>
              </a:rPr>
              <a:t>generates</a:t>
            </a:r>
            <a:r>
              <a:rPr lang="en-US" sz="1600" spc="-30" dirty="0">
                <a:latin typeface="Calibri"/>
                <a:cs typeface="Calibri"/>
              </a:rPr>
              <a:t> </a:t>
            </a:r>
            <a:r>
              <a:rPr lang="en-US" sz="1600" dirty="0">
                <a:latin typeface="Calibri"/>
                <a:cs typeface="Calibri"/>
              </a:rPr>
              <a:t>the</a:t>
            </a:r>
            <a:r>
              <a:rPr lang="en-US" sz="1600" spc="-30" dirty="0">
                <a:latin typeface="Calibri"/>
                <a:cs typeface="Calibri"/>
              </a:rPr>
              <a:t> </a:t>
            </a:r>
            <a:r>
              <a:rPr lang="en-US" sz="1600" dirty="0">
                <a:latin typeface="Calibri"/>
                <a:cs typeface="Calibri"/>
              </a:rPr>
              <a:t>instruction,</a:t>
            </a:r>
            <a:r>
              <a:rPr lang="en-US" sz="1600" spc="-30" dirty="0">
                <a:latin typeface="Calibri"/>
                <a:cs typeface="Calibri"/>
              </a:rPr>
              <a:t> </a:t>
            </a:r>
            <a:r>
              <a:rPr lang="en-US" sz="1600" dirty="0">
                <a:latin typeface="Calibri"/>
                <a:cs typeface="Calibri"/>
              </a:rPr>
              <a:t>then</a:t>
            </a:r>
            <a:r>
              <a:rPr lang="en-US" sz="1600" spc="-30" dirty="0">
                <a:latin typeface="Calibri"/>
                <a:cs typeface="Calibri"/>
              </a:rPr>
              <a:t> </a:t>
            </a:r>
            <a:r>
              <a:rPr lang="en-US" sz="1600" dirty="0">
                <a:latin typeface="Calibri"/>
                <a:cs typeface="Calibri"/>
              </a:rPr>
              <a:t>the</a:t>
            </a:r>
            <a:r>
              <a:rPr lang="en-US" sz="1600" spc="-30" dirty="0">
                <a:latin typeface="Calibri"/>
                <a:cs typeface="Calibri"/>
              </a:rPr>
              <a:t> </a:t>
            </a:r>
            <a:r>
              <a:rPr lang="en-US" sz="1600" dirty="0">
                <a:latin typeface="Calibri"/>
                <a:cs typeface="Calibri"/>
              </a:rPr>
              <a:t>input</a:t>
            </a:r>
            <a:r>
              <a:rPr lang="en-US" sz="1600" spc="-30" dirty="0">
                <a:latin typeface="Calibri"/>
                <a:cs typeface="Calibri"/>
              </a:rPr>
              <a:t> </a:t>
            </a:r>
            <a:r>
              <a:rPr lang="en-US" sz="1600" dirty="0">
                <a:latin typeface="Calibri"/>
                <a:cs typeface="Calibri"/>
              </a:rPr>
              <a:t>(conditioned</a:t>
            </a:r>
            <a:r>
              <a:rPr lang="en-US" sz="1600" spc="-30" dirty="0">
                <a:latin typeface="Calibri"/>
                <a:cs typeface="Calibri"/>
              </a:rPr>
              <a:t> </a:t>
            </a:r>
            <a:r>
              <a:rPr lang="en-US" sz="1600" spc="-19" dirty="0">
                <a:latin typeface="Calibri"/>
                <a:cs typeface="Calibri"/>
              </a:rPr>
              <a:t>on </a:t>
            </a:r>
            <a:r>
              <a:rPr lang="en-US" sz="1600" dirty="0">
                <a:latin typeface="Calibri"/>
                <a:cs typeface="Calibri"/>
              </a:rPr>
              <a:t>instruction),</a:t>
            </a:r>
            <a:r>
              <a:rPr lang="en-US" sz="1600" spc="-19" dirty="0">
                <a:latin typeface="Calibri"/>
                <a:cs typeface="Calibri"/>
              </a:rPr>
              <a:t> </a:t>
            </a:r>
            <a:r>
              <a:rPr lang="en-US" sz="1600" dirty="0">
                <a:latin typeface="Calibri"/>
                <a:cs typeface="Calibri"/>
              </a:rPr>
              <a:t>and</a:t>
            </a:r>
            <a:r>
              <a:rPr lang="en-US" sz="1600" spc="-8" dirty="0">
                <a:latin typeface="Calibri"/>
                <a:cs typeface="Calibri"/>
              </a:rPr>
              <a:t> </a:t>
            </a:r>
            <a:r>
              <a:rPr lang="en-US" sz="1600" dirty="0">
                <a:latin typeface="Calibri"/>
                <a:cs typeface="Calibri"/>
              </a:rPr>
              <a:t>then</a:t>
            </a:r>
            <a:r>
              <a:rPr lang="en-US" sz="1600" spc="-11" dirty="0">
                <a:latin typeface="Calibri"/>
                <a:cs typeface="Calibri"/>
              </a:rPr>
              <a:t> </a:t>
            </a:r>
            <a:r>
              <a:rPr lang="en-US" sz="1600" dirty="0">
                <a:latin typeface="Calibri"/>
                <a:cs typeface="Calibri"/>
              </a:rPr>
              <a:t>the</a:t>
            </a:r>
            <a:r>
              <a:rPr lang="en-US" sz="1600" spc="-8" dirty="0">
                <a:latin typeface="Calibri"/>
                <a:cs typeface="Calibri"/>
              </a:rPr>
              <a:t> output.</a:t>
            </a:r>
            <a:endParaRPr lang="en-US" sz="1600" dirty="0">
              <a:latin typeface="Calibri"/>
              <a:cs typeface="Calibri"/>
            </a:endParaRPr>
          </a:p>
          <a:p>
            <a:pPr marL="180975" marR="186214" indent="-171450">
              <a:lnSpc>
                <a:spcPts val="2340"/>
              </a:lnSpc>
              <a:spcBef>
                <a:spcPts val="750"/>
              </a:spcBef>
              <a:buFont typeface="Arial MT"/>
              <a:buChar char="•"/>
              <a:tabLst>
                <a:tab pos="180975" algn="l"/>
              </a:tabLst>
            </a:pPr>
            <a:r>
              <a:rPr lang="en-US" sz="1600" dirty="0">
                <a:latin typeface="Calibri"/>
                <a:cs typeface="Calibri"/>
              </a:rPr>
              <a:t>The</a:t>
            </a:r>
            <a:r>
              <a:rPr lang="en-US" sz="1600" spc="-41" dirty="0">
                <a:latin typeface="Calibri"/>
                <a:cs typeface="Calibri"/>
              </a:rPr>
              <a:t> </a:t>
            </a:r>
            <a:r>
              <a:rPr lang="en-US" sz="1600" dirty="0">
                <a:latin typeface="Calibri"/>
                <a:cs typeface="Calibri"/>
              </a:rPr>
              <a:t>generated</a:t>
            </a:r>
            <a:r>
              <a:rPr lang="en-US" sz="1600" spc="-38" dirty="0">
                <a:latin typeface="Calibri"/>
                <a:cs typeface="Calibri"/>
              </a:rPr>
              <a:t> </a:t>
            </a:r>
            <a:r>
              <a:rPr lang="en-US" sz="1600" dirty="0">
                <a:latin typeface="Calibri"/>
                <a:cs typeface="Calibri"/>
              </a:rPr>
              <a:t>instructions</a:t>
            </a:r>
            <a:r>
              <a:rPr lang="en-US" sz="1600" spc="-38" dirty="0">
                <a:latin typeface="Calibri"/>
                <a:cs typeface="Calibri"/>
              </a:rPr>
              <a:t> </a:t>
            </a:r>
            <a:r>
              <a:rPr lang="en-US" sz="1600" dirty="0">
                <a:latin typeface="Calibri"/>
                <a:cs typeface="Calibri"/>
              </a:rPr>
              <a:t>are</a:t>
            </a:r>
            <a:r>
              <a:rPr lang="en-US" sz="1600" spc="-38" dirty="0">
                <a:latin typeface="Calibri"/>
                <a:cs typeface="Calibri"/>
              </a:rPr>
              <a:t> </a:t>
            </a:r>
            <a:r>
              <a:rPr lang="en-US" sz="1600" dirty="0">
                <a:latin typeface="Calibri"/>
                <a:cs typeface="Calibri"/>
              </a:rPr>
              <a:t>mostly</a:t>
            </a:r>
            <a:r>
              <a:rPr lang="en-US" sz="1600" spc="-41" dirty="0">
                <a:latin typeface="Calibri"/>
                <a:cs typeface="Calibri"/>
              </a:rPr>
              <a:t> </a:t>
            </a:r>
            <a:r>
              <a:rPr lang="en-US" sz="1600" dirty="0">
                <a:latin typeface="Calibri"/>
                <a:cs typeface="Calibri"/>
              </a:rPr>
              <a:t>valid,</a:t>
            </a:r>
            <a:r>
              <a:rPr lang="en-US" sz="1600" spc="-38" dirty="0">
                <a:latin typeface="Calibri"/>
                <a:cs typeface="Calibri"/>
              </a:rPr>
              <a:t> </a:t>
            </a:r>
            <a:r>
              <a:rPr lang="en-US" sz="1600" dirty="0">
                <a:latin typeface="Calibri"/>
                <a:cs typeface="Calibri"/>
              </a:rPr>
              <a:t>however</a:t>
            </a:r>
            <a:r>
              <a:rPr lang="en-US" sz="1600" spc="-38" dirty="0">
                <a:latin typeface="Calibri"/>
                <a:cs typeface="Calibri"/>
              </a:rPr>
              <a:t> </a:t>
            </a:r>
            <a:r>
              <a:rPr lang="en-US" sz="1600" dirty="0">
                <a:latin typeface="Calibri"/>
                <a:cs typeface="Calibri"/>
              </a:rPr>
              <a:t>the</a:t>
            </a:r>
            <a:r>
              <a:rPr lang="en-US" sz="1600" spc="-38" dirty="0">
                <a:latin typeface="Calibri"/>
                <a:cs typeface="Calibri"/>
              </a:rPr>
              <a:t> </a:t>
            </a:r>
            <a:r>
              <a:rPr lang="en-US" sz="1600" spc="-15" dirty="0">
                <a:latin typeface="Calibri"/>
                <a:cs typeface="Calibri"/>
              </a:rPr>
              <a:t>generated </a:t>
            </a:r>
            <a:r>
              <a:rPr lang="en-US" sz="1600" dirty="0">
                <a:latin typeface="Calibri"/>
                <a:cs typeface="Calibri"/>
              </a:rPr>
              <a:t>outputs</a:t>
            </a:r>
            <a:r>
              <a:rPr lang="en-US" sz="1600" spc="-23" dirty="0">
                <a:latin typeface="Calibri"/>
                <a:cs typeface="Calibri"/>
              </a:rPr>
              <a:t> </a:t>
            </a:r>
            <a:r>
              <a:rPr lang="en-US" sz="1600" dirty="0">
                <a:latin typeface="Calibri"/>
                <a:cs typeface="Calibri"/>
              </a:rPr>
              <a:t>are</a:t>
            </a:r>
            <a:r>
              <a:rPr lang="en-US" sz="1600" spc="-23" dirty="0">
                <a:latin typeface="Calibri"/>
                <a:cs typeface="Calibri"/>
              </a:rPr>
              <a:t> </a:t>
            </a:r>
            <a:r>
              <a:rPr lang="en-US" sz="1600" dirty="0">
                <a:latin typeface="Calibri"/>
                <a:cs typeface="Calibri"/>
              </a:rPr>
              <a:t>often</a:t>
            </a:r>
            <a:r>
              <a:rPr lang="en-US" sz="1600" spc="-19" dirty="0">
                <a:latin typeface="Calibri"/>
                <a:cs typeface="Calibri"/>
              </a:rPr>
              <a:t> </a:t>
            </a:r>
            <a:r>
              <a:rPr lang="en-US" sz="1600" spc="-8" dirty="0">
                <a:latin typeface="Calibri"/>
                <a:cs typeface="Calibri"/>
              </a:rPr>
              <a:t>noisy.</a:t>
            </a:r>
            <a:endParaRPr lang="en-US" sz="1600" dirty="0">
              <a:latin typeface="Calibri"/>
              <a:cs typeface="Calibri"/>
            </a:endParaRPr>
          </a:p>
          <a:p>
            <a:endParaRPr lang="en-US" dirty="0"/>
          </a:p>
        </p:txBody>
      </p:sp>
      <p:sp>
        <p:nvSpPr>
          <p:cNvPr id="5" name="object 5"/>
          <p:cNvSpPr txBox="1">
            <a:spLocks noGrp="1"/>
          </p:cNvSpPr>
          <p:nvPr>
            <p:ph type="sldNum" sz="quarter" idx="4294967295"/>
          </p:nvPr>
        </p:nvSpPr>
        <p:spPr>
          <a:xfrm>
            <a:off x="8901113" y="6451600"/>
            <a:ext cx="242887"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108</a:t>
            </a:fld>
            <a:endParaRPr spc="-19" dirty="0"/>
          </a:p>
        </p:txBody>
      </p:sp>
    </p:spTree>
    <p:extLst>
      <p:ext uri="{BB962C8B-B14F-4D97-AF65-F5344CB8AC3E}">
        <p14:creationId xmlns:p14="http://schemas.microsoft.com/office/powerpoint/2010/main" val="18937124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Get humans to write ”seed” tasks ✍️ </a:t>
            </a:r>
          </a:p>
        </p:txBody>
      </p:sp>
      <p:sp>
        <p:nvSpPr>
          <p:cNvPr id="3" name="Text Placeholder 2">
            <a:extLst>
              <a:ext uri="{FF2B5EF4-FFF2-40B4-BE49-F238E27FC236}">
                <a16:creationId xmlns:a16="http://schemas.microsoft.com/office/drawing/2014/main" id="{C290C941-9860-5B2E-020D-2AE2D1AD5FDA}"/>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109</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a:t>
            </a:r>
            <a:br>
              <a:rPr lang="en-US" sz="1050" dirty="0">
                <a:solidFill>
                  <a:schemeClr val="tx1"/>
                </a:solidFill>
                <a:latin typeface="Corbel" panose="020B0503020204020204" pitchFamily="34" charset="0"/>
              </a:rPr>
            </a:br>
            <a:r>
              <a:rPr lang="en-US" sz="1050" dirty="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 </a:t>
            </a:r>
          </a:p>
        </p:txBody>
      </p:sp>
    </p:spTree>
    <p:extLst>
      <p:ext uri="{BB962C8B-B14F-4D97-AF65-F5344CB8AC3E}">
        <p14:creationId xmlns:p14="http://schemas.microsoft.com/office/powerpoint/2010/main" val="423226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E420-756A-E277-C53A-A1011027D486}"/>
              </a:ext>
            </a:extLst>
          </p:cNvPr>
          <p:cNvSpPr>
            <a:spLocks noGrp="1"/>
          </p:cNvSpPr>
          <p:nvPr>
            <p:ph type="title"/>
          </p:nvPr>
        </p:nvSpPr>
        <p:spPr/>
        <p:txBody>
          <a:bodyPr/>
          <a:lstStyle/>
          <a:p>
            <a:r>
              <a:rPr lang="en-US" dirty="0"/>
              <a:t>[Mis]Alignment </a:t>
            </a:r>
          </a:p>
        </p:txBody>
      </p:sp>
      <p:sp>
        <p:nvSpPr>
          <p:cNvPr id="3" name="Text Placeholder 2">
            <a:extLst>
              <a:ext uri="{FF2B5EF4-FFF2-40B4-BE49-F238E27FC236}">
                <a16:creationId xmlns:a16="http://schemas.microsoft.com/office/drawing/2014/main" id="{18FE685D-B74F-AE63-4850-B777DD272E37}"/>
              </a:ext>
            </a:extLst>
          </p:cNvPr>
          <p:cNvSpPr>
            <a:spLocks noGrp="1"/>
          </p:cNvSpPr>
          <p:nvPr>
            <p:ph type="body" sz="quarter" idx="16"/>
          </p:nvPr>
        </p:nvSpPr>
        <p:spPr/>
        <p:txBody>
          <a:bodyPr/>
          <a:lstStyle/>
          <a:p>
            <a:r>
              <a:rPr lang="en-US" dirty="0"/>
              <a:t>“The result of arranging in or along a line, or into appropriate relative positions; the layout or orientation of a thing or things disposed in this way” — Oxford Dictionary </a:t>
            </a:r>
          </a:p>
        </p:txBody>
      </p:sp>
      <p:pic>
        <p:nvPicPr>
          <p:cNvPr id="1026" name="Picture 2" descr="Why do Projects Fail?">
            <a:extLst>
              <a:ext uri="{FF2B5EF4-FFF2-40B4-BE49-F238E27FC236}">
                <a16:creationId xmlns:a16="http://schemas.microsoft.com/office/drawing/2014/main" id="{A4DC5C83-3CF8-D829-45D1-8955A917B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972" y="2298284"/>
            <a:ext cx="3711217" cy="212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5335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Put them your task bank 📦 </a:t>
            </a:r>
          </a:p>
        </p:txBody>
      </p:sp>
      <p:sp>
        <p:nvSpPr>
          <p:cNvPr id="3" name="Text Placeholder 2">
            <a:extLst>
              <a:ext uri="{FF2B5EF4-FFF2-40B4-BE49-F238E27FC236}">
                <a16:creationId xmlns:a16="http://schemas.microsoft.com/office/drawing/2014/main" id="{96925A62-F200-BB40-02AE-5E4D420B1AF7}"/>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110</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a:t>
            </a:r>
            <a:br>
              <a:rPr lang="en-US" sz="1050" dirty="0">
                <a:solidFill>
                  <a:schemeClr val="tx1"/>
                </a:solidFill>
                <a:latin typeface="Corbel" panose="020B0503020204020204" pitchFamily="34" charset="0"/>
              </a:rPr>
            </a:br>
            <a:r>
              <a:rPr lang="en-US" sz="1050" dirty="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762556"/>
            <a:ext cx="1325855" cy="1229095"/>
            <a:chOff x="-415195" y="2789472"/>
            <a:chExt cx="1767807" cy="1638793"/>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324145" y="2789472"/>
              <a:ext cx="1028467"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06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Sample and get LLM to expand it</a:t>
            </a:r>
          </a:p>
        </p:txBody>
      </p:sp>
      <p:sp>
        <p:nvSpPr>
          <p:cNvPr id="3" name="Text Placeholder 2">
            <a:extLst>
              <a:ext uri="{FF2B5EF4-FFF2-40B4-BE49-F238E27FC236}">
                <a16:creationId xmlns:a16="http://schemas.microsoft.com/office/drawing/2014/main" id="{3AE3806B-546E-3D2E-CE27-2FDA3F447D45}"/>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111</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976312"/>
            <a:ext cx="1385909" cy="1015339"/>
            <a:chOff x="-415195" y="3074480"/>
            <a:chExt cx="1847878" cy="1353785"/>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1EFAE8E-E00F-AA21-95DC-C386ABB8C748}"/>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9" name="Straight Arrow Connector 8">
            <a:extLst>
              <a:ext uri="{FF2B5EF4-FFF2-40B4-BE49-F238E27FC236}">
                <a16:creationId xmlns:a16="http://schemas.microsoft.com/office/drawing/2014/main" id="{DC26A61A-6150-AB6B-6254-AA66CE0A768D}"/>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D6D8856-6857-092C-173C-DED637C62E61}"/>
              </a:ext>
            </a:extLst>
          </p:cNvPr>
          <p:cNvGrpSpPr/>
          <p:nvPr/>
        </p:nvGrpSpPr>
        <p:grpSpPr>
          <a:xfrm>
            <a:off x="366584" y="2321457"/>
            <a:ext cx="678065" cy="558649"/>
            <a:chOff x="453153" y="3071524"/>
            <a:chExt cx="904086" cy="744865"/>
          </a:xfrm>
        </p:grpSpPr>
        <p:sp>
          <p:nvSpPr>
            <p:cNvPr id="20" name="Rounded Rectangle 19">
              <a:extLst>
                <a:ext uri="{FF2B5EF4-FFF2-40B4-BE49-F238E27FC236}">
                  <a16:creationId xmlns:a16="http://schemas.microsoft.com/office/drawing/2014/main" id="{0F4D5FAA-BA3A-6E5A-6472-E91862880BB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21" name="TextBox 20">
              <a:extLst>
                <a:ext uri="{FF2B5EF4-FFF2-40B4-BE49-F238E27FC236}">
                  <a16:creationId xmlns:a16="http://schemas.microsoft.com/office/drawing/2014/main" id="{19460DD1-ED22-7833-AAAA-17A32725BA92}"/>
                </a:ext>
              </a:extLst>
            </p:cNvPr>
            <p:cNvSpPr txBox="1"/>
            <p:nvPr/>
          </p:nvSpPr>
          <p:spPr>
            <a:xfrm>
              <a:off x="488780" y="3139281"/>
              <a:ext cx="868459" cy="677108"/>
            </a:xfrm>
            <a:prstGeom prst="rect">
              <a:avLst/>
            </a:prstGeom>
            <a:noFill/>
          </p:spPr>
          <p:txBody>
            <a:bodyPr wrap="square" lIns="0" rIns="0">
              <a:spAutoFit/>
            </a:bodyPr>
            <a:lstStyle/>
            <a:p>
              <a:pPr algn="ctr"/>
              <a:r>
                <a:rPr lang="en-US" sz="2700" b="1" dirty="0">
                  <a:latin typeface="Avenir Book" panose="02000503020000020003" pitchFamily="2" charset="0"/>
                </a:rPr>
                <a:t>LM</a:t>
              </a:r>
            </a:p>
          </p:txBody>
        </p:sp>
      </p:grpSp>
      <p:sp>
        <p:nvSpPr>
          <p:cNvPr id="22" name="TextBox 21">
            <a:extLst>
              <a:ext uri="{FF2B5EF4-FFF2-40B4-BE49-F238E27FC236}">
                <a16:creationId xmlns:a16="http://schemas.microsoft.com/office/drawing/2014/main" id="{BA30F9EA-37CD-C297-B231-66B1AD995E49}"/>
              </a:ext>
            </a:extLst>
          </p:cNvPr>
          <p:cNvSpPr txBox="1"/>
          <p:nvPr/>
        </p:nvSpPr>
        <p:spPr>
          <a:xfrm>
            <a:off x="915454" y="2441093"/>
            <a:ext cx="2678105" cy="253916"/>
          </a:xfrm>
          <a:prstGeom prst="rect">
            <a:avLst/>
          </a:prstGeom>
          <a:noFill/>
        </p:spPr>
        <p:txBody>
          <a:bodyPr wrap="square">
            <a:spAutoFit/>
          </a:bodyPr>
          <a:lstStyle/>
          <a:p>
            <a:pPr algn="ctr"/>
            <a:r>
              <a:rPr lang="en-US" sz="1050" dirty="0"/>
              <a:t>Pre-trained, but </a:t>
            </a:r>
            <a:r>
              <a:rPr lang="en-US" sz="1050" b="1" dirty="0">
                <a:solidFill>
                  <a:srgbClr val="C00000"/>
                </a:solidFill>
              </a:rPr>
              <a:t>not aligned yet</a:t>
            </a:r>
            <a:endParaRPr lang="en-US" sz="1050" b="1" dirty="0">
              <a:solidFill>
                <a:srgbClr val="C00000"/>
              </a:solidFill>
              <a:latin typeface="Corbel" panose="020B0503020204020204" pitchFamily="34" charset="0"/>
            </a:endParaRPr>
          </a:p>
        </p:txBody>
      </p:sp>
      <p:sp>
        <p:nvSpPr>
          <p:cNvPr id="25" name="TextBox 24">
            <a:extLst>
              <a:ext uri="{FF2B5EF4-FFF2-40B4-BE49-F238E27FC236}">
                <a16:creationId xmlns:a16="http://schemas.microsoft.com/office/drawing/2014/main" id="{C466B55D-F0C7-6E88-6A58-1459297B142D}"/>
              </a:ext>
            </a:extLst>
          </p:cNvPr>
          <p:cNvSpPr txBox="1"/>
          <p:nvPr/>
        </p:nvSpPr>
        <p:spPr>
          <a:xfrm>
            <a:off x="366584" y="2935186"/>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Create a list of 10 African countries and their capital city?</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Looking for a job, but it’s difficult for me to find one. Can you help me?</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Write a Python program that tells if a given string contains anagrams. </a:t>
            </a:r>
          </a:p>
        </p:txBody>
      </p:sp>
      <p:cxnSp>
        <p:nvCxnSpPr>
          <p:cNvPr id="32" name="Curved Connector 31">
            <a:extLst>
              <a:ext uri="{FF2B5EF4-FFF2-40B4-BE49-F238E27FC236}">
                <a16:creationId xmlns:a16="http://schemas.microsoft.com/office/drawing/2014/main" id="{1A40D431-C726-1EDE-E8ED-72F2F86E5C29}"/>
              </a:ext>
            </a:extLst>
          </p:cNvPr>
          <p:cNvCxnSpPr>
            <a:stCxn id="21" idx="1"/>
            <a:endCxn id="25" idx="1"/>
          </p:cNvCxnSpPr>
          <p:nvPr/>
        </p:nvCxnSpPr>
        <p:spPr>
          <a:xfrm rot="10800000" flipV="1">
            <a:off x="366584" y="2626191"/>
            <a:ext cx="26720" cy="701410"/>
          </a:xfrm>
          <a:prstGeom prst="curvedConnector3">
            <a:avLst>
              <a:gd name="adj1" fmla="val 955539"/>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A7947FF2-E092-AD11-A529-F32610C0636F}"/>
              </a:ext>
            </a:extLst>
          </p:cNvPr>
          <p:cNvCxnSpPr>
            <a:cxnSpLocks/>
            <a:stCxn id="8" idx="1"/>
            <a:endCxn id="21"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1CC403F-6039-BBD0-AC27-C768FD8BFABE}"/>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Tree>
    <p:extLst>
      <p:ext uri="{BB962C8B-B14F-4D97-AF65-F5344CB8AC3E}">
        <p14:creationId xmlns:p14="http://schemas.microsoft.com/office/powerpoint/2010/main" val="47614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animBg="1"/>
      <p:bldP spid="4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Get LLM to answers the new tasks</a:t>
            </a:r>
          </a:p>
        </p:txBody>
      </p:sp>
      <p:sp>
        <p:nvSpPr>
          <p:cNvPr id="10" name="Text Placeholder 9">
            <a:extLst>
              <a:ext uri="{FF2B5EF4-FFF2-40B4-BE49-F238E27FC236}">
                <a16:creationId xmlns:a16="http://schemas.microsoft.com/office/drawing/2014/main" id="{5218331F-DA3A-029A-BC0E-73AEDDCBA32C}"/>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112</a:t>
            </a:fld>
            <a:endParaRPr lang="en-US" dirty="0"/>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Task: Convert the following temperature from Celsius to Fahrenheit.</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Input: 4 °C</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Output: 39.2 °F </a:t>
            </a:r>
          </a:p>
          <a:p>
            <a:pPr marL="214313" indent="-214313">
              <a:buFont typeface="Arial" panose="020B0604020202020204" pitchFamily="34" charset="0"/>
              <a:buChar char="•"/>
            </a:pPr>
            <a:endParaRPr lang="en-US" sz="1500" dirty="0">
              <a:latin typeface="Consolas" panose="020B0609020204030204" pitchFamily="49" charset="0"/>
              <a:cs typeface="Consolas" panose="020B0609020204030204" pitchFamily="49" charset="0"/>
            </a:endParaRP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Task: Write a Python program that tells if a given string contains anagrams. </a:t>
            </a:r>
          </a:p>
        </p:txBody>
      </p:sp>
      <p:sp>
        <p:nvSpPr>
          <p:cNvPr id="14" name="TextBox 13">
            <a:extLst>
              <a:ext uri="{FF2B5EF4-FFF2-40B4-BE49-F238E27FC236}">
                <a16:creationId xmlns:a16="http://schemas.microsoft.com/office/drawing/2014/main" id="{F2FE621A-6EF7-9071-4D7E-54F030345A8C}"/>
              </a:ext>
            </a:extLst>
          </p:cNvPr>
          <p:cNvSpPr txBox="1"/>
          <p:nvPr/>
        </p:nvSpPr>
        <p:spPr>
          <a:xfrm>
            <a:off x="366584" y="2921490"/>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Input: -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Output: </a:t>
            </a:r>
            <a:br>
              <a:rPr lang="en-US" sz="1500" dirty="0">
                <a:latin typeface="Consolas" panose="020B0609020204030204" pitchFamily="49" charset="0"/>
                <a:cs typeface="Consolas" panose="020B0609020204030204" pitchFamily="49" charset="0"/>
              </a:rPr>
            </a:br>
            <a:r>
              <a:rPr lang="en-US" sz="1500" dirty="0">
                <a:latin typeface="Consolas" panose="020B0609020204030204" pitchFamily="49" charset="0"/>
                <a:cs typeface="Consolas" panose="020B0609020204030204" pitchFamily="49" charset="0"/>
              </a:rPr>
              <a:t>    def </a:t>
            </a:r>
            <a:r>
              <a:rPr lang="en-US" sz="1500" dirty="0" err="1">
                <a:latin typeface="Consolas" panose="020B0609020204030204" pitchFamily="49" charset="0"/>
                <a:cs typeface="Consolas" panose="020B0609020204030204" pitchFamily="49" charset="0"/>
              </a:rPr>
              <a:t>isAnagram</a:t>
            </a:r>
            <a:r>
              <a:rPr lang="en-US" sz="1500" dirty="0">
                <a:latin typeface="Consolas" panose="020B0609020204030204" pitchFamily="49" charset="0"/>
                <a:cs typeface="Consolas" panose="020B0609020204030204" pitchFamily="49" charset="0"/>
              </a:rPr>
              <a:t>(str1, str2): ...</a:t>
            </a:r>
          </a:p>
        </p:txBody>
      </p:sp>
      <p:grpSp>
        <p:nvGrpSpPr>
          <p:cNvPr id="7" name="Group 6">
            <a:extLst>
              <a:ext uri="{FF2B5EF4-FFF2-40B4-BE49-F238E27FC236}">
                <a16:creationId xmlns:a16="http://schemas.microsoft.com/office/drawing/2014/main" id="{6043E6FA-7C83-82C0-637F-DD65EB0CFDDF}"/>
              </a:ext>
            </a:extLst>
          </p:cNvPr>
          <p:cNvGrpSpPr/>
          <p:nvPr/>
        </p:nvGrpSpPr>
        <p:grpSpPr>
          <a:xfrm>
            <a:off x="366584" y="2321457"/>
            <a:ext cx="678065" cy="558649"/>
            <a:chOff x="453153" y="3071524"/>
            <a:chExt cx="904086" cy="744865"/>
          </a:xfrm>
        </p:grpSpPr>
        <p:sp>
          <p:nvSpPr>
            <p:cNvPr id="9" name="Rounded Rectangle 8">
              <a:extLst>
                <a:ext uri="{FF2B5EF4-FFF2-40B4-BE49-F238E27FC236}">
                  <a16:creationId xmlns:a16="http://schemas.microsoft.com/office/drawing/2014/main" id="{559D85F7-ABAB-F8C9-BD08-4C9B8146FFA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13" name="TextBox 12">
              <a:extLst>
                <a:ext uri="{FF2B5EF4-FFF2-40B4-BE49-F238E27FC236}">
                  <a16:creationId xmlns:a16="http://schemas.microsoft.com/office/drawing/2014/main" id="{A6C725F2-A390-A913-8DF5-4DF705906929}"/>
                </a:ext>
              </a:extLst>
            </p:cNvPr>
            <p:cNvSpPr txBox="1"/>
            <p:nvPr/>
          </p:nvSpPr>
          <p:spPr>
            <a:xfrm>
              <a:off x="488780" y="3139281"/>
              <a:ext cx="868459" cy="677108"/>
            </a:xfrm>
            <a:prstGeom prst="rect">
              <a:avLst/>
            </a:prstGeom>
            <a:noFill/>
          </p:spPr>
          <p:txBody>
            <a:bodyPr wrap="square" lIns="0" rIns="0">
              <a:spAutoFit/>
            </a:bodyPr>
            <a:lstStyle/>
            <a:p>
              <a:pPr algn="ctr"/>
              <a:r>
                <a:rPr lang="en-US" sz="2700" b="1" dirty="0">
                  <a:latin typeface="Avenir Book" panose="02000503020000020003" pitchFamily="2" charset="0"/>
                </a:rPr>
                <a:t>LM</a:t>
              </a:r>
            </a:p>
          </p:txBody>
        </p:sp>
      </p:grpSp>
      <p:sp>
        <p:nvSpPr>
          <p:cNvPr id="16" name="TextBox 15">
            <a:extLst>
              <a:ext uri="{FF2B5EF4-FFF2-40B4-BE49-F238E27FC236}">
                <a16:creationId xmlns:a16="http://schemas.microsoft.com/office/drawing/2014/main" id="{25E3E0B6-A2AD-2AB5-A86D-FD3022BFB0CA}"/>
              </a:ext>
            </a:extLst>
          </p:cNvPr>
          <p:cNvSpPr txBox="1"/>
          <p:nvPr/>
        </p:nvSpPr>
        <p:spPr>
          <a:xfrm>
            <a:off x="915454" y="2441093"/>
            <a:ext cx="2678105" cy="253916"/>
          </a:xfrm>
          <a:prstGeom prst="rect">
            <a:avLst/>
          </a:prstGeom>
          <a:noFill/>
        </p:spPr>
        <p:txBody>
          <a:bodyPr wrap="square">
            <a:spAutoFit/>
          </a:bodyPr>
          <a:lstStyle/>
          <a:p>
            <a:pPr algn="ctr"/>
            <a:r>
              <a:rPr lang="en-US" sz="1050" dirty="0"/>
              <a:t>Pre-trained, but </a:t>
            </a:r>
            <a:r>
              <a:rPr lang="en-US" sz="1050" b="1" dirty="0">
                <a:solidFill>
                  <a:srgbClr val="C00000"/>
                </a:solidFill>
              </a:rPr>
              <a:t>not aligned yet</a:t>
            </a:r>
            <a:endParaRPr lang="en-US" sz="1050" b="1" dirty="0">
              <a:solidFill>
                <a:srgbClr val="C00000"/>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E23F078-4769-930D-91F2-538A57F00CE7}"/>
              </a:ext>
            </a:extLst>
          </p:cNvPr>
          <p:cNvCxnSpPr>
            <a:stCxn id="13" idx="1"/>
          </p:cNvCxnSpPr>
          <p:nvPr/>
        </p:nvCxnSpPr>
        <p:spPr>
          <a:xfrm rot="10800000" flipV="1">
            <a:off x="366588" y="2626190"/>
            <a:ext cx="26716" cy="689869"/>
          </a:xfrm>
          <a:prstGeom prst="curved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699E30E-A502-E217-EE51-253566EC699C}"/>
              </a:ext>
            </a:extLst>
          </p:cNvPr>
          <p:cNvCxnSpPr>
            <a:cxnSpLocks/>
            <a:stCxn id="8" idx="1"/>
            <a:endCxn id="13"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pic>
        <p:nvPicPr>
          <p:cNvPr id="3" name="Google Shape;346;p52">
            <a:extLst>
              <a:ext uri="{FF2B5EF4-FFF2-40B4-BE49-F238E27FC236}">
                <a16:creationId xmlns:a16="http://schemas.microsoft.com/office/drawing/2014/main" id="{FE3278B3-77EF-9E70-8818-4CB06D1E060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5" name="TextBox 4">
            <a:extLst>
              <a:ext uri="{FF2B5EF4-FFF2-40B4-BE49-F238E27FC236}">
                <a16:creationId xmlns:a16="http://schemas.microsoft.com/office/drawing/2014/main" id="{E1CE0788-16F7-4CBB-8C0D-8B3CB7076E60}"/>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6" name="Group 5">
            <a:extLst>
              <a:ext uri="{FF2B5EF4-FFF2-40B4-BE49-F238E27FC236}">
                <a16:creationId xmlns:a16="http://schemas.microsoft.com/office/drawing/2014/main" id="{06E00310-EB2E-239D-714F-75FDE06D3C47}"/>
              </a:ext>
            </a:extLst>
          </p:cNvPr>
          <p:cNvGrpSpPr/>
          <p:nvPr/>
        </p:nvGrpSpPr>
        <p:grpSpPr>
          <a:xfrm>
            <a:off x="1199701" y="3976312"/>
            <a:ext cx="1385909" cy="1015339"/>
            <a:chOff x="-415195" y="3074480"/>
            <a:chExt cx="1847878" cy="1353785"/>
          </a:xfrm>
        </p:grpSpPr>
        <p:pic>
          <p:nvPicPr>
            <p:cNvPr id="11" name="Google Shape;346;p52">
              <a:extLst>
                <a:ext uri="{FF2B5EF4-FFF2-40B4-BE49-F238E27FC236}">
                  <a16:creationId xmlns:a16="http://schemas.microsoft.com/office/drawing/2014/main" id="{96E4DB37-F67C-8304-2B57-8D8ACDD40EB6}"/>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2" name="TextBox 11">
              <a:extLst>
                <a:ext uri="{FF2B5EF4-FFF2-40B4-BE49-F238E27FC236}">
                  <a16:creationId xmlns:a16="http://schemas.microsoft.com/office/drawing/2014/main" id="{4DC1A379-84E1-A0A1-9D2C-0CF730374620}"/>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8DB96ABF-507B-67B4-CA0A-5117B6063D6A}"/>
                </a:ext>
              </a:extLst>
            </p:cNvPr>
            <p:cNvCxnSpPr>
              <a:cxnSpLocks/>
              <a:stCxn id="3" idx="3"/>
              <a:endCxn id="11"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2D306DC6-AD34-3CA4-E100-19356E462A8F}"/>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20" name="Straight Arrow Connector 19">
            <a:extLst>
              <a:ext uri="{FF2B5EF4-FFF2-40B4-BE49-F238E27FC236}">
                <a16:creationId xmlns:a16="http://schemas.microsoft.com/office/drawing/2014/main" id="{9353B1D1-C24D-60B2-BC29-C675D8DCE40A}"/>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1C6525-DF17-B949-7049-A7D259C63692}"/>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2" name="TextBox 21">
            <a:extLst>
              <a:ext uri="{FF2B5EF4-FFF2-40B4-BE49-F238E27FC236}">
                <a16:creationId xmlns:a16="http://schemas.microsoft.com/office/drawing/2014/main" id="{2FCF792C-5837-8340-4C6A-27E8419310B9}"/>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23" name="Straight Arrow Connector 22">
            <a:extLst>
              <a:ext uri="{FF2B5EF4-FFF2-40B4-BE49-F238E27FC236}">
                <a16:creationId xmlns:a16="http://schemas.microsoft.com/office/drawing/2014/main" id="{E1C8A4E5-EE97-8809-45D4-6A1BFCE0A2D7}"/>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29D6F9-107B-5325-4FB0-4B8B979B2C2F}"/>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Tree>
    <p:extLst>
      <p:ext uri="{BB962C8B-B14F-4D97-AF65-F5344CB8AC3E}">
        <p14:creationId xmlns:p14="http://schemas.microsoft.com/office/powerpoint/2010/main" val="36540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P spid="2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Filter tasks</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dirty="0"/>
              <a:t>Drop tasks if LM assigns </a:t>
            </a:r>
            <a:r>
              <a:rPr lang="en-US" dirty="0">
                <a:solidFill>
                  <a:srgbClr val="C00000"/>
                </a:solidFill>
              </a:rPr>
              <a:t>low probability</a:t>
            </a:r>
            <a:r>
              <a:rPr lang="en-US" dirty="0"/>
              <a:t> to them. </a:t>
            </a:r>
          </a:p>
          <a:p>
            <a:pPr marL="0" indent="0">
              <a:buNone/>
            </a:pPr>
            <a:endParaRPr lang="en-US" dirty="0"/>
          </a:p>
          <a:p>
            <a:r>
              <a:rPr lang="en-US" dirty="0"/>
              <a:t>Drop tasks if they have a high overlap with one of the existing tasks in the task pool.</a:t>
            </a:r>
          </a:p>
          <a:p>
            <a:pPr lvl="1"/>
            <a:r>
              <a:rPr lang="en-US" dirty="0"/>
              <a:t>Otherwise, common tasks become more common — </a:t>
            </a:r>
            <a:r>
              <a:rPr lang="en-US" dirty="0">
                <a:solidFill>
                  <a:srgbClr val="C00000"/>
                </a:solidFill>
              </a:rPr>
              <a:t>tyranny of majority</a:t>
            </a:r>
            <a:r>
              <a:rPr lang="en-US" dirty="0"/>
              <a:t>.  </a:t>
            </a:r>
          </a:p>
          <a:p>
            <a:pPr lvl="1"/>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113</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209678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fade">
                                      <p:cBhvr>
                                        <p:cTn id="12" dur="500"/>
                                        <p:tgtEl>
                                          <p:spTgt spid="3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fade">
                                      <p:cBhvr>
                                        <p:cTn id="15"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Close the loop </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dirty="0"/>
              <a:t>Add the filtered tasks to the task pool. </a:t>
            </a:r>
          </a:p>
          <a:p>
            <a:r>
              <a:rPr lang="en-US" dirty="0"/>
              <a:t>Iterate this process (generate, filter, add) until yield is near zero.</a:t>
            </a:r>
          </a:p>
          <a:p>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114</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311579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fade">
                                      <p:cBhvr>
                                        <p:cTn id="15"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 dirty="0"/>
              <a:t>Self-Instructing GPT3 (base version)</a:t>
            </a:r>
            <a:endParaRPr lang="en-US" dirty="0"/>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 b="1" dirty="0"/>
              <a:t>Generate: </a:t>
            </a:r>
          </a:p>
          <a:p>
            <a:pPr lvl="1"/>
            <a:r>
              <a:rPr lang="en" dirty="0"/>
              <a:t>GPT3 (“</a:t>
            </a:r>
            <a:r>
              <a:rPr lang="en" dirty="0" err="1"/>
              <a:t>davinci</a:t>
            </a:r>
            <a:r>
              <a:rPr lang="en" dirty="0"/>
              <a:t>” engine).</a:t>
            </a:r>
          </a:p>
          <a:p>
            <a:pPr lvl="1"/>
            <a:r>
              <a:rPr lang="en" dirty="0"/>
              <a:t>We generated 52K instructions and 82K instances.</a:t>
            </a:r>
          </a:p>
          <a:p>
            <a:pPr lvl="1"/>
            <a:r>
              <a:rPr lang="en-US" dirty="0"/>
              <a:t>API cost ~$600</a:t>
            </a:r>
          </a:p>
          <a:p>
            <a:r>
              <a:rPr lang="en-US" b="1" dirty="0"/>
              <a:t>Align: </a:t>
            </a:r>
          </a:p>
          <a:p>
            <a:pPr lvl="1"/>
            <a:r>
              <a:rPr lang="en-US" dirty="0"/>
              <a:t>We finetuned GPT3 with this data via OpenAI API (2 epochs). **</a:t>
            </a:r>
          </a:p>
          <a:p>
            <a:pPr lvl="1"/>
            <a:r>
              <a:rPr lang="en-US" dirty="0"/>
              <a:t>API cost: ~$338 for finetuning</a:t>
            </a:r>
          </a:p>
          <a:p>
            <a:pPr lvl="1"/>
            <a:endParaRPr lang="en-US" dirty="0"/>
          </a:p>
          <a:p>
            <a:pPr marL="342900" lvl="1" indent="0">
              <a:buNone/>
            </a:pPr>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115</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36486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fade">
                                      <p:cBhvr>
                                        <p:cTn id="17" dur="500"/>
                                        <p:tgtEl>
                                          <p:spTgt spid="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xEl>
                                              <p:pRg st="3" end="3"/>
                                            </p:txEl>
                                          </p:spTgt>
                                        </p:tgtEl>
                                        <p:attrNameLst>
                                          <p:attrName>style.visibility</p:attrName>
                                        </p:attrNameLst>
                                      </p:cBhvr>
                                      <p:to>
                                        <p:strVal val="visible"/>
                                      </p:to>
                                    </p:set>
                                    <p:animEffect transition="in" filter="fade">
                                      <p:cBhvr>
                                        <p:cTn id="22" dur="500"/>
                                        <p:tgtEl>
                                          <p:spTgt spid="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animEffect transition="in" filter="fade">
                                      <p:cBhvr>
                                        <p:cTn id="27" dur="500"/>
                                        <p:tgtEl>
                                          <p:spTgt spid="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xEl>
                                              <p:pRg st="5" end="5"/>
                                            </p:txEl>
                                          </p:spTgt>
                                        </p:tgtEl>
                                        <p:attrNameLst>
                                          <p:attrName>style.visibility</p:attrName>
                                        </p:attrNameLst>
                                      </p:cBhvr>
                                      <p:to>
                                        <p:strVal val="visible"/>
                                      </p:to>
                                    </p:set>
                                    <p:animEffect transition="in" filter="fade">
                                      <p:cBhvr>
                                        <p:cTn id="32" dur="500"/>
                                        <p:tgtEl>
                                          <p:spTgt spid="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xEl>
                                              <p:pRg st="6" end="6"/>
                                            </p:txEl>
                                          </p:spTgt>
                                        </p:tgtEl>
                                        <p:attrNameLst>
                                          <p:attrName>style.visibility</p:attrName>
                                        </p:attrNameLst>
                                      </p:cBhvr>
                                      <p:to>
                                        <p:strVal val="visible"/>
                                      </p:to>
                                    </p:set>
                                    <p:animEffect transition="in" filter="fade">
                                      <p:cBhvr>
                                        <p:cTn id="37" dur="500"/>
                                        <p:tgtEl>
                                          <p:spTgt spid="3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6" name="Google Shape;396;p58"/>
          <p:cNvSpPr txBox="1">
            <a:spLocks noGrp="1"/>
          </p:cNvSpPr>
          <p:nvPr>
            <p:ph type="title"/>
          </p:nvPr>
        </p:nvSpPr>
        <p:spPr>
          <a:prstGeom prst="rect">
            <a:avLst/>
          </a:prstGeom>
        </p:spPr>
        <p:txBody>
          <a:bodyPr spcFirstLastPara="1" vert="horz" wrap="square" lIns="68575" tIns="34275" rIns="68575" bIns="34275" numCol="1" anchor="ctr" anchorCtr="0" compatLnSpc="1">
            <a:prstTxWarp prst="textNoShape">
              <a:avLst/>
            </a:prstTxWarp>
            <a:normAutofit/>
          </a:bodyPr>
          <a:lstStyle/>
          <a:p>
            <a:pPr>
              <a:spcBef>
                <a:spcPts val="0"/>
              </a:spcBef>
            </a:pPr>
            <a:r>
              <a:rPr lang="en" dirty="0"/>
              <a:t>Evaluation on User-Oriented Instructions</a:t>
            </a:r>
            <a:endParaRPr dirty="0"/>
          </a:p>
        </p:txBody>
      </p:sp>
      <p:sp>
        <p:nvSpPr>
          <p:cNvPr id="2" name="Text Placeholder 1">
            <a:extLst>
              <a:ext uri="{FF2B5EF4-FFF2-40B4-BE49-F238E27FC236}">
                <a16:creationId xmlns:a16="http://schemas.microsoft.com/office/drawing/2014/main" id="{95245059-BCEE-CEB5-E6ED-64B8CB789502}"/>
              </a:ext>
            </a:extLst>
          </p:cNvPr>
          <p:cNvSpPr>
            <a:spLocks noGrp="1"/>
          </p:cNvSpPr>
          <p:nvPr>
            <p:ph type="body" sz="quarter" idx="16"/>
          </p:nvPr>
        </p:nvSpPr>
        <p:spPr/>
        <p:txBody>
          <a:bodyPr/>
          <a:lstStyle/>
          <a:p>
            <a:endParaRPr lang="en-US"/>
          </a:p>
        </p:txBody>
      </p:sp>
      <p:sp>
        <p:nvSpPr>
          <p:cNvPr id="397" name="Google Shape;397;p58"/>
          <p:cNvSpPr txBox="1">
            <a:spLocks noGrp="1"/>
          </p:cNvSpPr>
          <p:nvPr>
            <p:ph type="sldNum" sz="quarter" idx="4294967295"/>
          </p:nvPr>
        </p:nvSpPr>
        <p:spPr>
          <a:xfrm>
            <a:off x="0" y="0"/>
            <a:ext cx="0" cy="0"/>
          </a:xfrm>
          <a:prstGeom prst="rect">
            <a:avLst/>
          </a:prstGeom>
          <a:noFill/>
          <a:ln>
            <a:noFill/>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9pPr>
          </a:lstStyle>
          <a:p>
            <a:fld id="{00000000-1234-1234-1234-123412341234}" type="slidenum">
              <a:rPr lang="en" smtClean="0">
                <a:latin typeface="Avenir Book" panose="02000503020000020003" pitchFamily="2" charset="0"/>
              </a:rPr>
              <a:pPr/>
              <a:t>116</a:t>
            </a:fld>
            <a:endParaRPr dirty="0">
              <a:latin typeface="Avenir Book" panose="02000503020000020003" pitchFamily="2" charset="0"/>
            </a:endParaRPr>
          </a:p>
        </p:txBody>
      </p:sp>
      <p:pic>
        <p:nvPicPr>
          <p:cNvPr id="9" name="Google Shape;393;p58">
            <a:extLst>
              <a:ext uri="{FF2B5EF4-FFF2-40B4-BE49-F238E27FC236}">
                <a16:creationId xmlns:a16="http://schemas.microsoft.com/office/drawing/2014/main" id="{D4E1BB27-3955-84CF-686F-4F3C38EECFC4}"/>
              </a:ext>
            </a:extLst>
          </p:cNvPr>
          <p:cNvPicPr preferRelativeResize="0"/>
          <p:nvPr/>
        </p:nvPicPr>
        <p:blipFill rotWithShape="1">
          <a:blip r:embed="rId3">
            <a:alphaModFix/>
          </a:blip>
          <a:srcRect l="11128" r="10092" b="11459"/>
          <a:stretch/>
        </p:blipFill>
        <p:spPr>
          <a:xfrm>
            <a:off x="53966" y="999923"/>
            <a:ext cx="6963528" cy="481503"/>
          </a:xfrm>
          <a:prstGeom prst="rect">
            <a:avLst/>
          </a:prstGeom>
          <a:noFill/>
          <a:ln>
            <a:noFill/>
          </a:ln>
        </p:spPr>
      </p:pic>
      <p:sp>
        <p:nvSpPr>
          <p:cNvPr id="4" name="Rectangle 3">
            <a:extLst>
              <a:ext uri="{FF2B5EF4-FFF2-40B4-BE49-F238E27FC236}">
                <a16:creationId xmlns:a16="http://schemas.microsoft.com/office/drawing/2014/main" id="{DE6547DD-EA22-921A-B5F6-C34F174C38E0}"/>
              </a:ext>
            </a:extLst>
          </p:cNvPr>
          <p:cNvSpPr/>
          <p:nvPr/>
        </p:nvSpPr>
        <p:spPr>
          <a:xfrm rot="3271276">
            <a:off x="4758750" y="4387021"/>
            <a:ext cx="352369" cy="512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1" name="Group 50">
            <a:extLst>
              <a:ext uri="{FF2B5EF4-FFF2-40B4-BE49-F238E27FC236}">
                <a16:creationId xmlns:a16="http://schemas.microsoft.com/office/drawing/2014/main" id="{2B641095-AA27-2136-E76A-C25A9A9E3C27}"/>
              </a:ext>
            </a:extLst>
          </p:cNvPr>
          <p:cNvGrpSpPr>
            <a:grpSpLocks noChangeAspect="1"/>
          </p:cNvGrpSpPr>
          <p:nvPr/>
        </p:nvGrpSpPr>
        <p:grpSpPr>
          <a:xfrm>
            <a:off x="523835" y="1641510"/>
            <a:ext cx="1818389" cy="3286066"/>
            <a:chOff x="1303233" y="2495538"/>
            <a:chExt cx="2149963" cy="3671031"/>
          </a:xfrm>
        </p:grpSpPr>
        <p:pic>
          <p:nvPicPr>
            <p:cNvPr id="54" name="Google Shape;394;p58">
              <a:extLst>
                <a:ext uri="{FF2B5EF4-FFF2-40B4-BE49-F238E27FC236}">
                  <a16:creationId xmlns:a16="http://schemas.microsoft.com/office/drawing/2014/main" id="{447F13E3-F2BB-D46F-75AB-74421B468B19}"/>
                </a:ext>
              </a:extLst>
            </p:cNvPr>
            <p:cNvPicPr preferRelativeResize="0"/>
            <p:nvPr/>
          </p:nvPicPr>
          <p:blipFill rotWithShape="1">
            <a:blip r:embed="rId4">
              <a:alphaModFix/>
            </a:blip>
            <a:srcRect r="70760" b="4215"/>
            <a:stretch/>
          </p:blipFill>
          <p:spPr>
            <a:xfrm>
              <a:off x="1303233" y="2495538"/>
              <a:ext cx="1747954" cy="3671031"/>
            </a:xfrm>
            <a:prstGeom prst="rect">
              <a:avLst/>
            </a:prstGeom>
            <a:noFill/>
            <a:ln>
              <a:noFill/>
            </a:ln>
          </p:spPr>
        </p:pic>
        <p:sp>
          <p:nvSpPr>
            <p:cNvPr id="55" name="Rectangle 54">
              <a:extLst>
                <a:ext uri="{FF2B5EF4-FFF2-40B4-BE49-F238E27FC236}">
                  <a16:creationId xmlns:a16="http://schemas.microsoft.com/office/drawing/2014/main" id="{DB05D49E-3F4B-BEEA-B495-CBB93F924BFF}"/>
                </a:ext>
              </a:extLst>
            </p:cNvPr>
            <p:cNvSpPr/>
            <p:nvPr/>
          </p:nvSpPr>
          <p:spPr>
            <a:xfrm rot="3839491">
              <a:off x="2587854" y="5258074"/>
              <a:ext cx="552994" cy="1177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52" name="Google Shape;394;p58">
            <a:extLst>
              <a:ext uri="{FF2B5EF4-FFF2-40B4-BE49-F238E27FC236}">
                <a16:creationId xmlns:a16="http://schemas.microsoft.com/office/drawing/2014/main" id="{25EAD72C-42B1-A0C7-19D2-9EC13E84E3C3}"/>
              </a:ext>
            </a:extLst>
          </p:cNvPr>
          <p:cNvPicPr preferRelativeResize="0">
            <a:picLocks noChangeAspect="1"/>
          </p:cNvPicPr>
          <p:nvPr/>
        </p:nvPicPr>
        <p:blipFill rotWithShape="1">
          <a:blip r:embed="rId4">
            <a:alphaModFix/>
          </a:blip>
          <a:srcRect l="80333" b="7351"/>
          <a:stretch/>
        </p:blipFill>
        <p:spPr>
          <a:xfrm>
            <a:off x="2002213" y="1641508"/>
            <a:ext cx="994400" cy="3178491"/>
          </a:xfrm>
          <a:prstGeom prst="rect">
            <a:avLst/>
          </a:prstGeom>
          <a:noFill/>
          <a:ln>
            <a:noFill/>
          </a:ln>
        </p:spPr>
      </p:pic>
      <p:sp>
        <p:nvSpPr>
          <p:cNvPr id="56" name="Rectangle 55">
            <a:extLst>
              <a:ext uri="{FF2B5EF4-FFF2-40B4-BE49-F238E27FC236}">
                <a16:creationId xmlns:a16="http://schemas.microsoft.com/office/drawing/2014/main" id="{3AE305FE-F0DE-0483-3D4F-5E88E0AA9DF4}"/>
              </a:ext>
            </a:extLst>
          </p:cNvPr>
          <p:cNvSpPr/>
          <p:nvPr/>
        </p:nvSpPr>
        <p:spPr>
          <a:xfrm rot="3839491">
            <a:off x="4087351" y="3904455"/>
            <a:ext cx="291734" cy="115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Box 2">
            <a:extLst>
              <a:ext uri="{FF2B5EF4-FFF2-40B4-BE49-F238E27FC236}">
                <a16:creationId xmlns:a16="http://schemas.microsoft.com/office/drawing/2014/main" id="{7F6CE7B3-8B9D-4D0D-2394-B260B0B89E5F}"/>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Avenir Book" panose="02000503020000020003" pitchFamily="2" charset="0"/>
              </a:rPr>
              <a:t>[Self-Instruct: Aligning Language Model with Self-Generated Instructions, Wang et al. 2023]</a:t>
            </a:r>
            <a:endParaRPr lang="en-US" sz="1050" dirty="0">
              <a:latin typeface="Avenir Book" panose="02000503020000020003" pitchFamily="2" charset="0"/>
            </a:endParaRPr>
          </a:p>
        </p:txBody>
      </p:sp>
    </p:spTree>
    <p:extLst>
      <p:ext uri="{BB962C8B-B14F-4D97-AF65-F5344CB8AC3E}">
        <p14:creationId xmlns:p14="http://schemas.microsoft.com/office/powerpoint/2010/main" val="41045135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6" name="Google Shape;396;p58"/>
          <p:cNvSpPr txBox="1">
            <a:spLocks noGrp="1"/>
          </p:cNvSpPr>
          <p:nvPr>
            <p:ph type="title"/>
          </p:nvPr>
        </p:nvSpPr>
        <p:spPr>
          <a:prstGeom prst="rect">
            <a:avLst/>
          </a:prstGeom>
        </p:spPr>
        <p:txBody>
          <a:bodyPr spcFirstLastPara="1" vert="horz" wrap="square" lIns="68575" tIns="34275" rIns="68575" bIns="34275" numCol="1" anchor="ctr" anchorCtr="0" compatLnSpc="1">
            <a:prstTxWarp prst="textNoShape">
              <a:avLst/>
            </a:prstTxWarp>
            <a:normAutofit/>
          </a:bodyPr>
          <a:lstStyle/>
          <a:p>
            <a:pPr>
              <a:spcBef>
                <a:spcPts val="0"/>
              </a:spcBef>
            </a:pPr>
            <a:r>
              <a:rPr lang="en" dirty="0"/>
              <a:t>Evaluation on User-Oriented Instructions</a:t>
            </a:r>
            <a:endParaRPr dirty="0"/>
          </a:p>
        </p:txBody>
      </p:sp>
      <p:sp>
        <p:nvSpPr>
          <p:cNvPr id="2" name="Text Placeholder 1">
            <a:extLst>
              <a:ext uri="{FF2B5EF4-FFF2-40B4-BE49-F238E27FC236}">
                <a16:creationId xmlns:a16="http://schemas.microsoft.com/office/drawing/2014/main" id="{CA153AEF-CB7B-E46B-2B17-B6306586D65E}"/>
              </a:ext>
            </a:extLst>
          </p:cNvPr>
          <p:cNvSpPr>
            <a:spLocks noGrp="1"/>
          </p:cNvSpPr>
          <p:nvPr>
            <p:ph type="body" sz="quarter" idx="16"/>
          </p:nvPr>
        </p:nvSpPr>
        <p:spPr/>
        <p:txBody>
          <a:bodyPr/>
          <a:lstStyle/>
          <a:p>
            <a:endParaRPr lang="en-US"/>
          </a:p>
        </p:txBody>
      </p:sp>
      <p:sp>
        <p:nvSpPr>
          <p:cNvPr id="397" name="Google Shape;397;p58"/>
          <p:cNvSpPr txBox="1">
            <a:spLocks noGrp="1"/>
          </p:cNvSpPr>
          <p:nvPr>
            <p:ph type="sldNum" sz="quarter" idx="4294967295"/>
          </p:nvPr>
        </p:nvSpPr>
        <p:spPr>
          <a:xfrm>
            <a:off x="0" y="0"/>
            <a:ext cx="0" cy="0"/>
          </a:xfrm>
          <a:prstGeom prst="rect">
            <a:avLst/>
          </a:prstGeom>
          <a:noFill/>
          <a:ln>
            <a:noFill/>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9pPr>
          </a:lstStyle>
          <a:p>
            <a:fld id="{00000000-1234-1234-1234-123412341234}" type="slidenum">
              <a:rPr lang="en" smtClean="0">
                <a:latin typeface="Avenir Book" panose="02000503020000020003" pitchFamily="2" charset="0"/>
              </a:rPr>
              <a:pPr/>
              <a:t>117</a:t>
            </a:fld>
            <a:endParaRPr dirty="0">
              <a:latin typeface="Avenir Book" panose="02000503020000020003" pitchFamily="2" charset="0"/>
            </a:endParaRPr>
          </a:p>
        </p:txBody>
      </p:sp>
      <p:pic>
        <p:nvPicPr>
          <p:cNvPr id="9" name="Google Shape;393;p58">
            <a:extLst>
              <a:ext uri="{FF2B5EF4-FFF2-40B4-BE49-F238E27FC236}">
                <a16:creationId xmlns:a16="http://schemas.microsoft.com/office/drawing/2014/main" id="{D4E1BB27-3955-84CF-686F-4F3C38EECFC4}"/>
              </a:ext>
            </a:extLst>
          </p:cNvPr>
          <p:cNvPicPr preferRelativeResize="0"/>
          <p:nvPr/>
        </p:nvPicPr>
        <p:blipFill rotWithShape="1">
          <a:blip r:embed="rId3">
            <a:alphaModFix/>
          </a:blip>
          <a:srcRect l="11128" r="10092" b="11459"/>
          <a:stretch/>
        </p:blipFill>
        <p:spPr>
          <a:xfrm>
            <a:off x="53966" y="999923"/>
            <a:ext cx="6963528" cy="481503"/>
          </a:xfrm>
          <a:prstGeom prst="rect">
            <a:avLst/>
          </a:prstGeom>
          <a:noFill/>
          <a:ln>
            <a:noFill/>
          </a:ln>
        </p:spPr>
      </p:pic>
      <p:sp>
        <p:nvSpPr>
          <p:cNvPr id="4" name="Rectangle 3">
            <a:extLst>
              <a:ext uri="{FF2B5EF4-FFF2-40B4-BE49-F238E27FC236}">
                <a16:creationId xmlns:a16="http://schemas.microsoft.com/office/drawing/2014/main" id="{DE6547DD-EA22-921A-B5F6-C34F174C38E0}"/>
              </a:ext>
            </a:extLst>
          </p:cNvPr>
          <p:cNvSpPr/>
          <p:nvPr/>
        </p:nvSpPr>
        <p:spPr>
          <a:xfrm rot="3271276">
            <a:off x="4758750" y="4387021"/>
            <a:ext cx="352369" cy="512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a:extLst>
              <a:ext uri="{FF2B5EF4-FFF2-40B4-BE49-F238E27FC236}">
                <a16:creationId xmlns:a16="http://schemas.microsoft.com/office/drawing/2014/main" id="{92E875BF-1992-D020-58BC-509B1C3538A8}"/>
              </a:ext>
            </a:extLst>
          </p:cNvPr>
          <p:cNvSpPr txBox="1"/>
          <p:nvPr/>
        </p:nvSpPr>
        <p:spPr>
          <a:xfrm>
            <a:off x="6965598" y="1630022"/>
            <a:ext cx="1361927" cy="276999"/>
          </a:xfrm>
          <a:prstGeom prst="rect">
            <a:avLst/>
          </a:prstGeom>
          <a:noFill/>
        </p:spPr>
        <p:txBody>
          <a:bodyPr wrap="square">
            <a:spAutoFit/>
          </a:bodyPr>
          <a:lstStyle/>
          <a:p>
            <a:pPr algn="ctr"/>
            <a:r>
              <a:rPr lang="en-US" sz="1200" dirty="0">
                <a:solidFill>
                  <a:schemeClr val="tx1"/>
                </a:solidFill>
                <a:latin typeface="Avenir Book" panose="02000503020000020003" pitchFamily="2" charset="0"/>
              </a:rPr>
              <a:t>LM pretraining</a:t>
            </a:r>
          </a:p>
        </p:txBody>
      </p:sp>
      <p:sp>
        <p:nvSpPr>
          <p:cNvPr id="7" name="TextBox 6">
            <a:extLst>
              <a:ext uri="{FF2B5EF4-FFF2-40B4-BE49-F238E27FC236}">
                <a16:creationId xmlns:a16="http://schemas.microsoft.com/office/drawing/2014/main" id="{81A8E521-16D0-220D-BF16-DA9D97C6EF71}"/>
              </a:ext>
            </a:extLst>
          </p:cNvPr>
          <p:cNvSpPr txBox="1"/>
          <p:nvPr/>
        </p:nvSpPr>
        <p:spPr>
          <a:xfrm>
            <a:off x="6764203" y="2126443"/>
            <a:ext cx="1764716" cy="276999"/>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Avenir Book" panose="02000503020000020003" pitchFamily="2" charset="0"/>
              </a:rPr>
              <a:t>vanilla GPT3 (</a:t>
            </a:r>
            <a:r>
              <a:rPr lang="en-US" sz="1200" dirty="0" err="1">
                <a:solidFill>
                  <a:schemeClr val="tx1"/>
                </a:solidFill>
                <a:latin typeface="Consolas" panose="020B0609020204030204" pitchFamily="49" charset="0"/>
                <a:cs typeface="Consolas" panose="020B0609020204030204" pitchFamily="49" charset="0"/>
              </a:rPr>
              <a:t>davinci</a:t>
            </a:r>
            <a:r>
              <a:rPr lang="en-US" sz="1200" dirty="0">
                <a:solidFill>
                  <a:schemeClr val="tx1"/>
                </a:solidFill>
                <a:latin typeface="Avenir Book" panose="02000503020000020003" pitchFamily="2" charset="0"/>
              </a:rPr>
              <a:t>)</a:t>
            </a:r>
          </a:p>
        </p:txBody>
      </p:sp>
      <p:sp>
        <p:nvSpPr>
          <p:cNvPr id="8" name="TextBox 7">
            <a:extLst>
              <a:ext uri="{FF2B5EF4-FFF2-40B4-BE49-F238E27FC236}">
                <a16:creationId xmlns:a16="http://schemas.microsoft.com/office/drawing/2014/main" id="{35C2744D-3F4D-E267-4A96-8319810011E0}"/>
              </a:ext>
            </a:extLst>
          </p:cNvPr>
          <p:cNvSpPr txBox="1"/>
          <p:nvPr/>
        </p:nvSpPr>
        <p:spPr>
          <a:xfrm>
            <a:off x="6593293" y="2731779"/>
            <a:ext cx="2112531" cy="46166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Avenir Book" panose="02000503020000020003" pitchFamily="2" charset="0"/>
              </a:rPr>
              <a:t>GPT3-instruct (</a:t>
            </a:r>
            <a:r>
              <a:rPr lang="en-US" sz="1200" dirty="0">
                <a:solidFill>
                  <a:schemeClr val="tx1"/>
                </a:solidFill>
                <a:latin typeface="Consolas" panose="020B0609020204030204" pitchFamily="49" charset="0"/>
                <a:cs typeface="Consolas" panose="020B0609020204030204" pitchFamily="49" charset="0"/>
              </a:rPr>
              <a:t>davinci</a:t>
            </a:r>
            <a:r>
              <a:rPr lang="en-US" sz="1200" dirty="0">
                <a:latin typeface="Consolas" panose="020B0609020204030204" pitchFamily="49" charset="0"/>
                <a:cs typeface="Consolas" panose="020B0609020204030204" pitchFamily="49" charset="0"/>
              </a:rPr>
              <a:t>-001</a:t>
            </a:r>
            <a:r>
              <a:rPr lang="en-US" sz="1200" dirty="0">
                <a:latin typeface="Avenir Book" panose="02000503020000020003" pitchFamily="2" charset="0"/>
              </a:rPr>
              <a:t>)</a:t>
            </a:r>
            <a:endParaRPr lang="en-US" sz="1200" dirty="0">
              <a:solidFill>
                <a:schemeClr val="tx1"/>
              </a:solidFill>
              <a:latin typeface="Avenir Book" panose="02000503020000020003" pitchFamily="2" charset="0"/>
            </a:endParaRPr>
          </a:p>
        </p:txBody>
      </p:sp>
      <p:cxnSp>
        <p:nvCxnSpPr>
          <p:cNvPr id="10" name="Straight Arrow Connector 9">
            <a:extLst>
              <a:ext uri="{FF2B5EF4-FFF2-40B4-BE49-F238E27FC236}">
                <a16:creationId xmlns:a16="http://schemas.microsoft.com/office/drawing/2014/main" id="{1577C6F4-219A-1D76-2EFB-45DDB5CAE821}"/>
              </a:ext>
            </a:extLst>
          </p:cNvPr>
          <p:cNvCxnSpPr>
            <a:cxnSpLocks/>
            <a:stCxn id="6" idx="2"/>
            <a:endCxn id="7" idx="0"/>
          </p:cNvCxnSpPr>
          <p:nvPr/>
        </p:nvCxnSpPr>
        <p:spPr>
          <a:xfrm flipH="1">
            <a:off x="7646561" y="1907021"/>
            <a:ext cx="1" cy="21942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C26D14-3A57-7884-A1EC-7D4A51302DD2}"/>
              </a:ext>
            </a:extLst>
          </p:cNvPr>
          <p:cNvSpPr txBox="1"/>
          <p:nvPr/>
        </p:nvSpPr>
        <p:spPr>
          <a:xfrm>
            <a:off x="7603952" y="2415067"/>
            <a:ext cx="1361927" cy="276999"/>
          </a:xfrm>
          <a:prstGeom prst="rect">
            <a:avLst/>
          </a:prstGeom>
          <a:noFill/>
        </p:spPr>
        <p:txBody>
          <a:bodyPr wrap="square">
            <a:spAutoFit/>
          </a:bodyPr>
          <a:lstStyle/>
          <a:p>
            <a:pPr algn="ctr"/>
            <a:r>
              <a:rPr lang="en-US" sz="1200">
                <a:latin typeface="Avenir Book" panose="02000503020000020003" pitchFamily="2" charset="0"/>
              </a:rPr>
              <a:t>+ i</a:t>
            </a:r>
            <a:r>
              <a:rPr lang="en-US" sz="1200">
                <a:solidFill>
                  <a:schemeClr val="tx1"/>
                </a:solidFill>
                <a:latin typeface="Avenir Book" panose="02000503020000020003" pitchFamily="2" charset="0"/>
              </a:rPr>
              <a:t>nstruct-tuning</a:t>
            </a:r>
            <a:endParaRPr lang="en-US" sz="1200" dirty="0">
              <a:solidFill>
                <a:schemeClr val="tx1"/>
              </a:solidFill>
              <a:latin typeface="Avenir Book" panose="02000503020000020003" pitchFamily="2" charset="0"/>
            </a:endParaRPr>
          </a:p>
        </p:txBody>
      </p:sp>
      <p:cxnSp>
        <p:nvCxnSpPr>
          <p:cNvPr id="20" name="Straight Arrow Connector 19">
            <a:extLst>
              <a:ext uri="{FF2B5EF4-FFF2-40B4-BE49-F238E27FC236}">
                <a16:creationId xmlns:a16="http://schemas.microsoft.com/office/drawing/2014/main" id="{B7FEC9BD-A87E-437D-0CFB-AE45B627F4E9}"/>
              </a:ext>
            </a:extLst>
          </p:cNvPr>
          <p:cNvCxnSpPr>
            <a:cxnSpLocks/>
            <a:stCxn id="7" idx="2"/>
            <a:endCxn id="8" idx="0"/>
          </p:cNvCxnSpPr>
          <p:nvPr/>
        </p:nvCxnSpPr>
        <p:spPr>
          <a:xfrm>
            <a:off x="7646561" y="2403442"/>
            <a:ext cx="2998" cy="32833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B641095-AA27-2136-E76A-C25A9A9E3C27}"/>
              </a:ext>
            </a:extLst>
          </p:cNvPr>
          <p:cNvGrpSpPr>
            <a:grpSpLocks noChangeAspect="1"/>
          </p:cNvGrpSpPr>
          <p:nvPr/>
        </p:nvGrpSpPr>
        <p:grpSpPr>
          <a:xfrm>
            <a:off x="523835" y="1641510"/>
            <a:ext cx="1818389" cy="3286066"/>
            <a:chOff x="1303233" y="2495538"/>
            <a:chExt cx="2149963" cy="3671031"/>
          </a:xfrm>
        </p:grpSpPr>
        <p:pic>
          <p:nvPicPr>
            <p:cNvPr id="54" name="Google Shape;394;p58">
              <a:extLst>
                <a:ext uri="{FF2B5EF4-FFF2-40B4-BE49-F238E27FC236}">
                  <a16:creationId xmlns:a16="http://schemas.microsoft.com/office/drawing/2014/main" id="{447F13E3-F2BB-D46F-75AB-74421B468B19}"/>
                </a:ext>
              </a:extLst>
            </p:cNvPr>
            <p:cNvPicPr preferRelativeResize="0"/>
            <p:nvPr/>
          </p:nvPicPr>
          <p:blipFill rotWithShape="1">
            <a:blip r:embed="rId4">
              <a:alphaModFix/>
            </a:blip>
            <a:srcRect r="70760" b="4215"/>
            <a:stretch/>
          </p:blipFill>
          <p:spPr>
            <a:xfrm>
              <a:off x="1303233" y="2495538"/>
              <a:ext cx="1747954" cy="3671031"/>
            </a:xfrm>
            <a:prstGeom prst="rect">
              <a:avLst/>
            </a:prstGeom>
            <a:noFill/>
            <a:ln>
              <a:noFill/>
            </a:ln>
          </p:spPr>
        </p:pic>
        <p:sp>
          <p:nvSpPr>
            <p:cNvPr id="55" name="Rectangle 54">
              <a:extLst>
                <a:ext uri="{FF2B5EF4-FFF2-40B4-BE49-F238E27FC236}">
                  <a16:creationId xmlns:a16="http://schemas.microsoft.com/office/drawing/2014/main" id="{DB05D49E-3F4B-BEEA-B495-CBB93F924BFF}"/>
                </a:ext>
              </a:extLst>
            </p:cNvPr>
            <p:cNvSpPr/>
            <p:nvPr/>
          </p:nvSpPr>
          <p:spPr>
            <a:xfrm rot="3839491">
              <a:off x="2587854" y="5258074"/>
              <a:ext cx="552994" cy="1177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52" name="Google Shape;394;p58">
            <a:extLst>
              <a:ext uri="{FF2B5EF4-FFF2-40B4-BE49-F238E27FC236}">
                <a16:creationId xmlns:a16="http://schemas.microsoft.com/office/drawing/2014/main" id="{25EAD72C-42B1-A0C7-19D2-9EC13E84E3C3}"/>
              </a:ext>
            </a:extLst>
          </p:cNvPr>
          <p:cNvPicPr preferRelativeResize="0">
            <a:picLocks noChangeAspect="1"/>
          </p:cNvPicPr>
          <p:nvPr/>
        </p:nvPicPr>
        <p:blipFill rotWithShape="1">
          <a:blip r:embed="rId4">
            <a:alphaModFix/>
          </a:blip>
          <a:srcRect l="80333" b="7351"/>
          <a:stretch/>
        </p:blipFill>
        <p:spPr>
          <a:xfrm>
            <a:off x="2002213" y="1641508"/>
            <a:ext cx="994400" cy="3178491"/>
          </a:xfrm>
          <a:prstGeom prst="rect">
            <a:avLst/>
          </a:prstGeom>
          <a:noFill/>
          <a:ln>
            <a:noFill/>
          </a:ln>
        </p:spPr>
      </p:pic>
      <p:pic>
        <p:nvPicPr>
          <p:cNvPr id="53" name="Google Shape;395;p58">
            <a:extLst>
              <a:ext uri="{FF2B5EF4-FFF2-40B4-BE49-F238E27FC236}">
                <a16:creationId xmlns:a16="http://schemas.microsoft.com/office/drawing/2014/main" id="{D0EB54CC-7DBE-0C3C-D80A-4B902C56ECE4}"/>
              </a:ext>
            </a:extLst>
          </p:cNvPr>
          <p:cNvPicPr preferRelativeResize="0">
            <a:picLocks noChangeAspect="1"/>
          </p:cNvPicPr>
          <p:nvPr/>
        </p:nvPicPr>
        <p:blipFill rotWithShape="1">
          <a:blip r:embed="rId5">
            <a:alphaModFix/>
          </a:blip>
          <a:srcRect r="65009" b="7351"/>
          <a:stretch/>
        </p:blipFill>
        <p:spPr>
          <a:xfrm>
            <a:off x="2984529" y="1640135"/>
            <a:ext cx="1065352" cy="3178491"/>
          </a:xfrm>
          <a:prstGeom prst="rect">
            <a:avLst/>
          </a:prstGeom>
          <a:noFill/>
          <a:ln>
            <a:noFill/>
          </a:ln>
        </p:spPr>
      </p:pic>
      <p:sp>
        <p:nvSpPr>
          <p:cNvPr id="56" name="Rectangle 55">
            <a:extLst>
              <a:ext uri="{FF2B5EF4-FFF2-40B4-BE49-F238E27FC236}">
                <a16:creationId xmlns:a16="http://schemas.microsoft.com/office/drawing/2014/main" id="{3AE305FE-F0DE-0483-3D4F-5E88E0AA9DF4}"/>
              </a:ext>
            </a:extLst>
          </p:cNvPr>
          <p:cNvSpPr/>
          <p:nvPr/>
        </p:nvSpPr>
        <p:spPr>
          <a:xfrm rot="3839491">
            <a:off x="4087351" y="3904455"/>
            <a:ext cx="291734" cy="115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ounded Rectangle 29">
            <a:extLst>
              <a:ext uri="{FF2B5EF4-FFF2-40B4-BE49-F238E27FC236}">
                <a16:creationId xmlns:a16="http://schemas.microsoft.com/office/drawing/2014/main" id="{BFEAA9B3-6999-31BE-1861-0ECC0606B2CA}"/>
              </a:ext>
            </a:extLst>
          </p:cNvPr>
          <p:cNvSpPr/>
          <p:nvPr/>
        </p:nvSpPr>
        <p:spPr>
          <a:xfrm>
            <a:off x="4572000" y="3482825"/>
            <a:ext cx="4393879" cy="1013966"/>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Avenir Book" panose="02000503020000020003" pitchFamily="2" charset="0"/>
                <a:cs typeface="Calibri"/>
              </a:rPr>
              <a:t>Noisy, but diverse “self-instruct” data ~ thousands of clean human-written data</a:t>
            </a:r>
            <a:endParaRPr lang="en-US" sz="1800" dirty="0">
              <a:solidFill>
                <a:schemeClr val="tx1"/>
              </a:solidFill>
              <a:latin typeface="Avenir Book" panose="02000503020000020003" pitchFamily="2" charset="0"/>
            </a:endParaRPr>
          </a:p>
        </p:txBody>
      </p:sp>
      <p:sp>
        <p:nvSpPr>
          <p:cNvPr id="3" name="TextBox 2">
            <a:extLst>
              <a:ext uri="{FF2B5EF4-FFF2-40B4-BE49-F238E27FC236}">
                <a16:creationId xmlns:a16="http://schemas.microsoft.com/office/drawing/2014/main" id="{1E35D74D-5D99-B913-37C4-960B31F7F9BF}"/>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Avenir Book" panose="02000503020000020003" pitchFamily="2" charset="0"/>
              </a:rPr>
              <a:t>[Self-Instruct: Aligning Language Model with Self-Generated Instructions, Wang et al. 2023]</a:t>
            </a:r>
            <a:endParaRPr lang="en-US" sz="1050" dirty="0">
              <a:latin typeface="Avenir Book" panose="02000503020000020003" pitchFamily="2" charset="0"/>
            </a:endParaRPr>
          </a:p>
        </p:txBody>
      </p:sp>
    </p:spTree>
    <p:extLst>
      <p:ext uri="{BB962C8B-B14F-4D97-AF65-F5344CB8AC3E}">
        <p14:creationId xmlns:p14="http://schemas.microsoft.com/office/powerpoint/2010/main" val="36607150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a:spcBef>
                <a:spcPts val="0"/>
              </a:spcBef>
            </a:pPr>
            <a:r>
              <a:rPr lang="en-US" dirty="0"/>
              <a:t>Summary Thus Far </a:t>
            </a:r>
            <a:endParaRPr dirty="0"/>
          </a:p>
        </p:txBody>
      </p:sp>
      <p:sp>
        <p:nvSpPr>
          <p:cNvPr id="420" name="Google Shape;420;p61"/>
          <p:cNvSpPr txBox="1">
            <a:spLocks noGrp="1"/>
          </p:cNvSpPr>
          <p:nvPr>
            <p:ph type="body" sz="quarter" idx="16"/>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marL="457189" indent="-342892">
              <a:lnSpc>
                <a:spcPct val="150000"/>
              </a:lnSpc>
              <a:spcBef>
                <a:spcPts val="0"/>
              </a:spcBef>
              <a:buSzPts val="1800"/>
              <a:buChar char="●"/>
            </a:pPr>
            <a:r>
              <a:rPr lang="en" sz="1800" dirty="0"/>
              <a:t>Evidence suggest that we probably can reduce the reliance on </a:t>
            </a:r>
            <a:r>
              <a:rPr lang="en" sz="1800" dirty="0">
                <a:solidFill>
                  <a:srgbClr val="C00000"/>
                </a:solidFill>
              </a:rPr>
              <a:t>human</a:t>
            </a:r>
            <a:r>
              <a:rPr lang="en" sz="1800" dirty="0"/>
              <a:t> annotations in the “alignment” stage</a:t>
            </a:r>
            <a:endParaRPr lang="en" sz="1800" dirty="0">
              <a:solidFill>
                <a:srgbClr val="00B050"/>
              </a:solidFill>
            </a:endParaRPr>
          </a:p>
          <a:p>
            <a:pPr marL="800089" lvl="1" indent="-342892">
              <a:lnSpc>
                <a:spcPct val="150000"/>
              </a:lnSpc>
              <a:spcBef>
                <a:spcPts val="0"/>
              </a:spcBef>
              <a:buSzPts val="1800"/>
              <a:buChar char="●"/>
            </a:pPr>
            <a:r>
              <a:rPr lang="en" sz="1500" dirty="0">
                <a:solidFill>
                  <a:srgbClr val="00B050"/>
                </a:solidFill>
              </a:rPr>
              <a:t>Data diversity</a:t>
            </a:r>
            <a:r>
              <a:rPr lang="en" sz="1500" dirty="0"/>
              <a:t> seems to be necessary for building successful generalist models. </a:t>
            </a:r>
            <a:br>
              <a:rPr lang="en" sz="1500" dirty="0"/>
            </a:br>
            <a:endParaRPr lang="en" dirty="0"/>
          </a:p>
          <a:p>
            <a:pPr marL="457189" indent="-342892">
              <a:lnSpc>
                <a:spcPct val="150000"/>
              </a:lnSpc>
              <a:spcBef>
                <a:spcPts val="0"/>
              </a:spcBef>
              <a:buSzPts val="1800"/>
              <a:buChar char="●"/>
            </a:pPr>
            <a:r>
              <a:rPr lang="en" sz="1800" dirty="0"/>
              <a:t>Self-Instruct: Rely on creativity induced by an LLM’s themselves. </a:t>
            </a:r>
          </a:p>
          <a:p>
            <a:pPr marL="800089" lvl="1" indent="-342892">
              <a:lnSpc>
                <a:spcPct val="150000"/>
              </a:lnSpc>
              <a:spcBef>
                <a:spcPts val="0"/>
              </a:spcBef>
              <a:buSzPts val="1800"/>
              <a:buFont typeface="Arial" panose="020B0604020202020204" pitchFamily="34" charset="0"/>
              <a:buChar char="●"/>
            </a:pPr>
            <a:r>
              <a:rPr lang="en" sz="1500" dirty="0"/>
              <a:t>Applicable to a broad range of LLMs.</a:t>
            </a:r>
            <a:endParaRPr sz="1500" dirty="0"/>
          </a:p>
          <a:p>
            <a:pPr marL="800089" lvl="1" indent="-342892">
              <a:lnSpc>
                <a:spcPct val="150000"/>
              </a:lnSpc>
              <a:spcBef>
                <a:spcPts val="0"/>
              </a:spcBef>
              <a:buSzPts val="1800"/>
              <a:buFont typeface="Arial" panose="020B0604020202020204" pitchFamily="34" charset="0"/>
              <a:buChar char="●"/>
            </a:pPr>
            <a:r>
              <a:rPr lang="en" sz="1500" dirty="0"/>
              <a:t>Several open-source models utilize “Self-Instruct” data. </a:t>
            </a:r>
          </a:p>
        </p:txBody>
      </p:sp>
      <p:sp>
        <p:nvSpPr>
          <p:cNvPr id="419" name="Google Shape;419;p61"/>
          <p:cNvSpPr txBox="1">
            <a:spLocks noGrp="1"/>
          </p:cNvSpPr>
          <p:nvPr>
            <p:ph type="sldNum" sz="quarter" idx="4294967295"/>
          </p:nvPr>
        </p:nvSpPr>
        <p:spPr>
          <a:xfrm>
            <a:off x="0" y="0"/>
            <a:ext cx="0" cy="0"/>
          </a:xfrm>
          <a:prstGeom prst="rect">
            <a:avLst/>
          </a:prstGeom>
          <a:noFill/>
          <a:ln>
            <a:noFill/>
          </a:ln>
        </p:spPr>
        <p:txBody>
          <a:bodyPr spcFirstLastPara="1" wrap="square" lIns="68569" tIns="68569" rIns="68569" bIns="68569"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latin typeface="Avenir Book" panose="02000503020000020003" pitchFamily="2" charset="0"/>
              </a:rPr>
              <a:pPr/>
              <a:t>118</a:t>
            </a:fld>
            <a:endParaRPr dirty="0">
              <a:latin typeface="Avenir Book" panose="02000503020000020003" pitchFamily="2" charset="0"/>
            </a:endParaRPr>
          </a:p>
        </p:txBody>
      </p:sp>
      <p:sp>
        <p:nvSpPr>
          <p:cNvPr id="2" name="TextBox 1">
            <a:extLst>
              <a:ext uri="{FF2B5EF4-FFF2-40B4-BE49-F238E27FC236}">
                <a16:creationId xmlns:a16="http://schemas.microsoft.com/office/drawing/2014/main" id="{8ACB4ED2-3E5A-42D0-987C-35AE7BD42C9C}"/>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latin typeface="Avenir Book" panose="02000503020000020003" pitchFamily="2" charset="0"/>
              </a:rPr>
              <a:t>(* See also concurrent work: Unnatural-Instructions [</a:t>
            </a:r>
            <a:r>
              <a:rPr lang="en-US" sz="1050" dirty="0" err="1">
                <a:latin typeface="Avenir Book" panose="02000503020000020003" pitchFamily="2" charset="0"/>
              </a:rPr>
              <a:t>Honovich</a:t>
            </a:r>
            <a:r>
              <a:rPr lang="en-US" sz="1050" dirty="0">
                <a:latin typeface="Avenir Book" panose="02000503020000020003" pitchFamily="2" charset="0"/>
              </a:rPr>
              <a:t> et al. 2022] and Self-Chat [Xu et al. 2023] )</a:t>
            </a:r>
          </a:p>
        </p:txBody>
      </p:sp>
    </p:spTree>
    <p:extLst>
      <p:ext uri="{BB962C8B-B14F-4D97-AF65-F5344CB8AC3E}">
        <p14:creationId xmlns:p14="http://schemas.microsoft.com/office/powerpoint/2010/main" val="2094576968"/>
      </p:ext>
    </p:extLst>
  </p:cSld>
  <p:clrMapOvr>
    <a:masterClrMapping/>
  </p:clrMapOvr>
  <p:transition/>
  <p:extLst>
    <p:ext uri="{6950BFC3-D8DA-4A85-94F7-54DA5524770B}">
      <p188:commentRel xmlns:p188="http://schemas.microsoft.com/office/powerpoint/2018/8/main" r:id="rId3"/>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dirty="0"/>
              <a:t>Impact: Learning from AI Feedback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dirty="0"/>
              <a:t>Open-source models adopted Self-Instruct data generation. </a:t>
            </a:r>
          </a:p>
          <a:p>
            <a:pPr lvl="1"/>
            <a:r>
              <a:rPr lang="en-US" dirty="0" err="1"/>
              <a:t>Alphaca</a:t>
            </a:r>
            <a:r>
              <a:rPr lang="en-US" dirty="0"/>
              <a:t>, Zephyr, etc. </a:t>
            </a:r>
          </a:p>
          <a:p>
            <a:pPr marL="0" indent="0">
              <a:buNone/>
            </a:pPr>
            <a:endParaRPr lang="en-US" dirty="0"/>
          </a:p>
          <a:p>
            <a:r>
              <a:rPr lang="en-US" dirty="0"/>
              <a:t>LLMs used directly as a reward during alignment, skipping the data generation. </a:t>
            </a:r>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dirty="0"/>
          </a:p>
        </p:txBody>
      </p:sp>
      <p:sp>
        <p:nvSpPr>
          <p:cNvPr id="7" name="TextBox 6">
            <a:extLst>
              <a:ext uri="{FF2B5EF4-FFF2-40B4-BE49-F238E27FC236}">
                <a16:creationId xmlns:a16="http://schemas.microsoft.com/office/drawing/2014/main" id="{7D440DDB-3DC9-3F38-49C3-EDAE6FD93B6F}"/>
              </a:ext>
            </a:extLst>
          </p:cNvPr>
          <p:cNvSpPr txBox="1"/>
          <p:nvPr/>
        </p:nvSpPr>
        <p:spPr>
          <a:xfrm>
            <a:off x="3121602" y="1681118"/>
            <a:ext cx="3543300" cy="300082"/>
          </a:xfrm>
          <a:prstGeom prst="rect">
            <a:avLst/>
          </a:prstGeom>
          <a:noFill/>
        </p:spPr>
        <p:txBody>
          <a:bodyPr wrap="square">
            <a:spAutoFit/>
          </a:bodyPr>
          <a:lstStyle/>
          <a:p>
            <a:pPr algn="ctr"/>
            <a:r>
              <a:rPr lang="en-US" sz="1350" dirty="0">
                <a:solidFill>
                  <a:srgbClr val="595959"/>
                </a:solidFill>
                <a:latin typeface="Avenir Book" panose="02000503020000020003" pitchFamily="2" charset="0"/>
              </a:rPr>
              <a:t>[</a:t>
            </a:r>
            <a:r>
              <a:rPr lang="en-US" sz="1350" dirty="0" err="1">
                <a:solidFill>
                  <a:srgbClr val="595959"/>
                </a:solidFill>
                <a:latin typeface="Avenir Book" panose="02000503020000020003" pitchFamily="2" charset="0"/>
              </a:rPr>
              <a:t>Taori</a:t>
            </a:r>
            <a:r>
              <a:rPr lang="en-US" sz="1350" dirty="0">
                <a:solidFill>
                  <a:srgbClr val="595959"/>
                </a:solidFill>
                <a:latin typeface="Avenir Book" panose="02000503020000020003" pitchFamily="2" charset="0"/>
              </a:rPr>
              <a:t> et al. 2023; Tunstall et al. 2023]</a:t>
            </a:r>
            <a:endParaRPr lang="en-US" sz="1350" dirty="0">
              <a:latin typeface="Avenir Book" panose="02000503020000020003" pitchFamily="2" charset="0"/>
            </a:endParaRPr>
          </a:p>
        </p:txBody>
      </p:sp>
      <p:sp>
        <p:nvSpPr>
          <p:cNvPr id="8" name="TextBox 7">
            <a:extLst>
              <a:ext uri="{FF2B5EF4-FFF2-40B4-BE49-F238E27FC236}">
                <a16:creationId xmlns:a16="http://schemas.microsoft.com/office/drawing/2014/main" id="{1E67C672-E7B2-6575-2003-C29F68A38924}"/>
              </a:ext>
            </a:extLst>
          </p:cNvPr>
          <p:cNvSpPr txBox="1"/>
          <p:nvPr/>
        </p:nvSpPr>
        <p:spPr>
          <a:xfrm>
            <a:off x="2800350" y="2571750"/>
            <a:ext cx="3543300" cy="300082"/>
          </a:xfrm>
          <a:prstGeom prst="rect">
            <a:avLst/>
          </a:prstGeom>
          <a:noFill/>
        </p:spPr>
        <p:txBody>
          <a:bodyPr wrap="square">
            <a:spAutoFit/>
          </a:bodyPr>
          <a:lstStyle/>
          <a:p>
            <a:pPr algn="ctr"/>
            <a:r>
              <a:rPr lang="en-US" sz="1350" dirty="0">
                <a:solidFill>
                  <a:srgbClr val="595959"/>
                </a:solidFill>
                <a:latin typeface="Avenir Book" panose="02000503020000020003" pitchFamily="2" charset="0"/>
              </a:rPr>
              <a:t>[Lee et al. 2023; many others]</a:t>
            </a:r>
            <a:endParaRPr lang="en-US" sz="1350" dirty="0">
              <a:latin typeface="Avenir Book" panose="02000503020000020003" pitchFamily="2" charset="0"/>
            </a:endParaRPr>
          </a:p>
        </p:txBody>
      </p:sp>
      <p:pic>
        <p:nvPicPr>
          <p:cNvPr id="10" name="Picture 9" descr="A close-up of a white background&#10;&#10;Description automatically generated">
            <a:extLst>
              <a:ext uri="{FF2B5EF4-FFF2-40B4-BE49-F238E27FC236}">
                <a16:creationId xmlns:a16="http://schemas.microsoft.com/office/drawing/2014/main" id="{AB5CA13C-5FA5-CBB1-E7EC-2D87CF10CE4E}"/>
              </a:ext>
            </a:extLst>
          </p:cNvPr>
          <p:cNvPicPr>
            <a:picLocks noChangeAspect="1"/>
          </p:cNvPicPr>
          <p:nvPr/>
        </p:nvPicPr>
        <p:blipFill rotWithShape="1">
          <a:blip r:embed="rId3"/>
          <a:srcRect l="2778" t="13302" r="2778"/>
          <a:stretch/>
        </p:blipFill>
        <p:spPr>
          <a:xfrm>
            <a:off x="2927333" y="2995890"/>
            <a:ext cx="5505450" cy="1733273"/>
          </a:xfrm>
          <a:prstGeom prst="rect">
            <a:avLst/>
          </a:prstGeom>
          <a:ln>
            <a:noFill/>
          </a:ln>
          <a:effectLst>
            <a:outerShdw blurRad="292100" dist="139700" dir="2700000" algn="tl" rotWithShape="0">
              <a:srgbClr val="333333">
                <a:alpha val="65000"/>
              </a:srgbClr>
            </a:outerShdw>
          </a:effectLst>
        </p:spPr>
      </p:pic>
      <p:grpSp>
        <p:nvGrpSpPr>
          <p:cNvPr id="11" name="object 9">
            <a:extLst>
              <a:ext uri="{FF2B5EF4-FFF2-40B4-BE49-F238E27FC236}">
                <a16:creationId xmlns:a16="http://schemas.microsoft.com/office/drawing/2014/main" id="{A17D1702-FA9A-ABAE-0981-8B9981CCE438}"/>
              </a:ext>
            </a:extLst>
          </p:cNvPr>
          <p:cNvGrpSpPr/>
          <p:nvPr/>
        </p:nvGrpSpPr>
        <p:grpSpPr>
          <a:xfrm>
            <a:off x="848444" y="3628310"/>
            <a:ext cx="675085" cy="379334"/>
            <a:chOff x="7330249" y="4692205"/>
            <a:chExt cx="1200150" cy="674370"/>
          </a:xfrm>
        </p:grpSpPr>
        <p:sp>
          <p:nvSpPr>
            <p:cNvPr id="12" name="object 10">
              <a:extLst>
                <a:ext uri="{FF2B5EF4-FFF2-40B4-BE49-F238E27FC236}">
                  <a16:creationId xmlns:a16="http://schemas.microsoft.com/office/drawing/2014/main" id="{A095C92C-C9AD-83F9-55A5-BEA4AF81BCB9}"/>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13" name="object 11">
              <a:extLst>
                <a:ext uri="{FF2B5EF4-FFF2-40B4-BE49-F238E27FC236}">
                  <a16:creationId xmlns:a16="http://schemas.microsoft.com/office/drawing/2014/main" id="{0A1637A0-DD7A-6FB7-787E-EF4BE537E52A}"/>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14" name="object 12">
            <a:extLst>
              <a:ext uri="{FF2B5EF4-FFF2-40B4-BE49-F238E27FC236}">
                <a16:creationId xmlns:a16="http://schemas.microsoft.com/office/drawing/2014/main" id="{04170602-9C28-EDF7-97A7-63051B08B11A}"/>
              </a:ext>
            </a:extLst>
          </p:cNvPr>
          <p:cNvSpPr txBox="1"/>
          <p:nvPr/>
        </p:nvSpPr>
        <p:spPr>
          <a:xfrm>
            <a:off x="993297" y="3698256"/>
            <a:ext cx="344750" cy="214963"/>
          </a:xfrm>
          <a:prstGeom prst="rect">
            <a:avLst/>
          </a:prstGeom>
        </p:spPr>
        <p:txBody>
          <a:bodyPr vert="horz" wrap="square" lIns="0" tIns="7144" rIns="0" bIns="0" rtlCol="0">
            <a:spAutoFit/>
          </a:bodyPr>
          <a:lstStyle/>
          <a:p>
            <a:pPr marL="7144" algn="ctr">
              <a:spcBef>
                <a:spcPts val="56"/>
              </a:spcBef>
            </a:pPr>
            <a:r>
              <a:rPr sz="1350" spc="-40" dirty="0">
                <a:latin typeface="Corbel" panose="020B0503020204020204" pitchFamily="34" charset="0"/>
                <a:cs typeface="Tahoma"/>
              </a:rPr>
              <a:t>LM</a:t>
            </a:r>
            <a:endParaRPr sz="1350" dirty="0">
              <a:latin typeface="Corbel" panose="020B0503020204020204" pitchFamily="34" charset="0"/>
              <a:cs typeface="Tahoma"/>
            </a:endParaRPr>
          </a:p>
        </p:txBody>
      </p:sp>
      <p:sp>
        <p:nvSpPr>
          <p:cNvPr id="15" name="object 13">
            <a:extLst>
              <a:ext uri="{FF2B5EF4-FFF2-40B4-BE49-F238E27FC236}">
                <a16:creationId xmlns:a16="http://schemas.microsoft.com/office/drawing/2014/main" id="{EF5F530A-D7FD-AE5F-5B29-4D68FF6216FF}"/>
              </a:ext>
            </a:extLst>
          </p:cNvPr>
          <p:cNvSpPr/>
          <p:nvPr/>
        </p:nvSpPr>
        <p:spPr>
          <a:xfrm>
            <a:off x="1606789" y="3769863"/>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6" name="object 14">
            <a:extLst>
              <a:ext uri="{FF2B5EF4-FFF2-40B4-BE49-F238E27FC236}">
                <a16:creationId xmlns:a16="http://schemas.microsoft.com/office/drawing/2014/main" id="{E5832151-DD61-5CA4-FB76-21356D45887B}"/>
              </a:ext>
            </a:extLst>
          </p:cNvPr>
          <p:cNvSpPr txBox="1"/>
          <p:nvPr/>
        </p:nvSpPr>
        <p:spPr>
          <a:xfrm>
            <a:off x="1922383" y="3700042"/>
            <a:ext cx="877967" cy="163090"/>
          </a:xfrm>
          <a:prstGeom prst="rect">
            <a:avLst/>
          </a:prstGeom>
        </p:spPr>
        <p:txBody>
          <a:bodyPr vert="horz" wrap="square" lIns="0" tIns="7144" rIns="0" bIns="0" rtlCol="0">
            <a:spAutoFit/>
          </a:bodyPr>
          <a:lstStyle/>
          <a:p>
            <a:pPr marL="7144" algn="ctr">
              <a:spcBef>
                <a:spcPts val="56"/>
              </a:spcBef>
            </a:pPr>
            <a:r>
              <a:rPr lang="en-US" sz="1013" spc="-3" dirty="0">
                <a:latin typeface="Corbel" panose="020B0503020204020204" pitchFamily="34" charset="0"/>
                <a:cs typeface="Calibri"/>
              </a:rPr>
              <a:t>Model output</a:t>
            </a:r>
            <a:endParaRPr sz="1013" dirty="0">
              <a:latin typeface="Corbel" panose="020B0503020204020204" pitchFamily="34" charset="0"/>
              <a:cs typeface="Calibri"/>
            </a:endParaRPr>
          </a:p>
        </p:txBody>
      </p:sp>
      <p:grpSp>
        <p:nvGrpSpPr>
          <p:cNvPr id="17" name="object 15">
            <a:extLst>
              <a:ext uri="{FF2B5EF4-FFF2-40B4-BE49-F238E27FC236}">
                <a16:creationId xmlns:a16="http://schemas.microsoft.com/office/drawing/2014/main" id="{BE7E2B69-1F2E-9593-9CFA-121C4C00B057}"/>
              </a:ext>
            </a:extLst>
          </p:cNvPr>
          <p:cNvGrpSpPr/>
          <p:nvPr/>
        </p:nvGrpSpPr>
        <p:grpSpPr>
          <a:xfrm>
            <a:off x="1053326" y="3328273"/>
            <a:ext cx="1363385" cy="305396"/>
            <a:chOff x="7694485" y="4158805"/>
            <a:chExt cx="2423795" cy="542925"/>
          </a:xfrm>
        </p:grpSpPr>
        <p:sp>
          <p:nvSpPr>
            <p:cNvPr id="18" name="object 16">
              <a:extLst>
                <a:ext uri="{FF2B5EF4-FFF2-40B4-BE49-F238E27FC236}">
                  <a16:creationId xmlns:a16="http://schemas.microsoft.com/office/drawing/2014/main" id="{7DA7B29D-BAAB-D1BC-B153-1EFE5F5C130D}"/>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9" name="object 17">
              <a:extLst>
                <a:ext uri="{FF2B5EF4-FFF2-40B4-BE49-F238E27FC236}">
                  <a16:creationId xmlns:a16="http://schemas.microsoft.com/office/drawing/2014/main" id="{9E4B092A-5820-A2A2-CB10-14660DD7168A}"/>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spTree>
    <p:extLst>
      <p:ext uri="{BB962C8B-B14F-4D97-AF65-F5344CB8AC3E}">
        <p14:creationId xmlns:p14="http://schemas.microsoft.com/office/powerpoint/2010/main" val="261411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dirty="0"/>
              <a:t>Alignment Problem is Everywhere!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dirty="0"/>
              <a:t>This is a fundamental problem of human society. </a:t>
            </a:r>
          </a:p>
          <a:p>
            <a:r>
              <a:rPr lang="en-US" dirty="0"/>
              <a:t>Most things we do in our day-to-day life is an alignment problem. </a:t>
            </a:r>
          </a:p>
          <a:p>
            <a:endParaRPr lang="en-US" dirty="0"/>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Credit: Gillian Hadfield]</a:t>
            </a:r>
            <a:endParaRPr lang="en-US" sz="1050" dirty="0"/>
          </a:p>
        </p:txBody>
      </p:sp>
    </p:spTree>
    <p:extLst>
      <p:ext uri="{BB962C8B-B14F-4D97-AF65-F5344CB8AC3E}">
        <p14:creationId xmlns:p14="http://schemas.microsoft.com/office/powerpoint/2010/main" val="18124936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sz="3000" dirty="0"/>
              <a:t>Training LLMs with LLM Feedback: </a:t>
            </a:r>
            <a:br>
              <a:rPr lang="en-US" sz="3000" dirty="0"/>
            </a:br>
            <a:r>
              <a:rPr lang="en-US" sz="3000" dirty="0"/>
              <a:t>The Bottleneck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dirty="0"/>
              <a:t>Model feedback is a powerful idea, but … </a:t>
            </a:r>
          </a:p>
          <a:p>
            <a:r>
              <a:rPr lang="en-US" dirty="0"/>
              <a:t>It has many limitations …  </a:t>
            </a:r>
          </a:p>
          <a:p>
            <a:pPr lvl="1"/>
            <a:r>
              <a:rPr lang="en-US" dirty="0"/>
              <a:t>It amplifies existing biases.</a:t>
            </a:r>
          </a:p>
          <a:p>
            <a:pPr lvl="1"/>
            <a:r>
              <a:rPr lang="en-US" dirty="0"/>
              <a:t>It is still confined to the [implicit] boundaries defined by the its prompts.</a:t>
            </a:r>
          </a:p>
          <a:p>
            <a:pPr lvl="1"/>
            <a:r>
              <a:rPr lang="en-US" dirty="0"/>
              <a:t>LLMs work best in high-data regime. They fail when data is thin. </a:t>
            </a:r>
          </a:p>
          <a:p>
            <a:pPr lvl="1"/>
            <a:endParaRPr lang="en-US" dirty="0"/>
          </a:p>
          <a:p>
            <a:pPr lvl="1"/>
            <a:endParaRPr lang="en-US" dirty="0"/>
          </a:p>
          <a:p>
            <a:pPr lvl="1"/>
            <a:endParaRPr lang="en-US" dirty="0"/>
          </a:p>
          <a:p>
            <a:r>
              <a:rPr lang="en-US" dirty="0"/>
              <a:t>Training with self-feedback is unlikely to be the way to </a:t>
            </a:r>
            <a:br>
              <a:rPr lang="en-US" dirty="0"/>
            </a:br>
            <a:r>
              <a:rPr lang="en-US" dirty="0"/>
              <a:t>the moon! </a:t>
            </a:r>
          </a:p>
          <a:p>
            <a:pPr lvl="1"/>
            <a:endParaRPr lang="en-US" dirty="0"/>
          </a:p>
          <a:p>
            <a:endParaRPr lang="en-US" dirty="0"/>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dirty="0"/>
          </a:p>
        </p:txBody>
      </p:sp>
      <p:grpSp>
        <p:nvGrpSpPr>
          <p:cNvPr id="5" name="object 9">
            <a:extLst>
              <a:ext uri="{FF2B5EF4-FFF2-40B4-BE49-F238E27FC236}">
                <a16:creationId xmlns:a16="http://schemas.microsoft.com/office/drawing/2014/main" id="{2FA3EC9E-CFD9-B4A9-41BB-607B2C13F4B3}"/>
              </a:ext>
            </a:extLst>
          </p:cNvPr>
          <p:cNvGrpSpPr/>
          <p:nvPr/>
        </p:nvGrpSpPr>
        <p:grpSpPr>
          <a:xfrm>
            <a:off x="6584875" y="1495008"/>
            <a:ext cx="675085" cy="379334"/>
            <a:chOff x="7330249" y="4692205"/>
            <a:chExt cx="1200150" cy="674370"/>
          </a:xfrm>
        </p:grpSpPr>
        <p:sp>
          <p:nvSpPr>
            <p:cNvPr id="6" name="object 10">
              <a:extLst>
                <a:ext uri="{FF2B5EF4-FFF2-40B4-BE49-F238E27FC236}">
                  <a16:creationId xmlns:a16="http://schemas.microsoft.com/office/drawing/2014/main" id="{C4D04A5B-7394-C957-536E-2F18FA07871B}"/>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7" name="object 11">
              <a:extLst>
                <a:ext uri="{FF2B5EF4-FFF2-40B4-BE49-F238E27FC236}">
                  <a16:creationId xmlns:a16="http://schemas.microsoft.com/office/drawing/2014/main" id="{D5A60A18-754E-F343-C09D-42FAB4FEF41D}"/>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8" name="object 12">
            <a:extLst>
              <a:ext uri="{FF2B5EF4-FFF2-40B4-BE49-F238E27FC236}">
                <a16:creationId xmlns:a16="http://schemas.microsoft.com/office/drawing/2014/main" id="{FBF9475A-64C7-5707-6DFE-5793F8E6EE21}"/>
              </a:ext>
            </a:extLst>
          </p:cNvPr>
          <p:cNvSpPr txBox="1"/>
          <p:nvPr/>
        </p:nvSpPr>
        <p:spPr>
          <a:xfrm>
            <a:off x="6729728" y="1564954"/>
            <a:ext cx="344750" cy="214963"/>
          </a:xfrm>
          <a:prstGeom prst="rect">
            <a:avLst/>
          </a:prstGeom>
        </p:spPr>
        <p:txBody>
          <a:bodyPr vert="horz" wrap="square" lIns="0" tIns="7144" rIns="0" bIns="0" rtlCol="0">
            <a:spAutoFit/>
          </a:bodyPr>
          <a:lstStyle/>
          <a:p>
            <a:pPr marL="7144" algn="ctr">
              <a:spcBef>
                <a:spcPts val="56"/>
              </a:spcBef>
            </a:pPr>
            <a:r>
              <a:rPr sz="1350" spc="-40">
                <a:latin typeface="Corbel" panose="020B0503020204020204" pitchFamily="34" charset="0"/>
                <a:cs typeface="Tahoma"/>
              </a:rPr>
              <a:t>LM</a:t>
            </a:r>
            <a:endParaRPr sz="1350">
              <a:latin typeface="Corbel" panose="020B0503020204020204" pitchFamily="34" charset="0"/>
              <a:cs typeface="Tahoma"/>
            </a:endParaRPr>
          </a:p>
        </p:txBody>
      </p:sp>
      <p:sp>
        <p:nvSpPr>
          <p:cNvPr id="9" name="object 13">
            <a:extLst>
              <a:ext uri="{FF2B5EF4-FFF2-40B4-BE49-F238E27FC236}">
                <a16:creationId xmlns:a16="http://schemas.microsoft.com/office/drawing/2014/main" id="{BE6C29D6-EFEB-5B82-728F-00727D876A4F}"/>
              </a:ext>
            </a:extLst>
          </p:cNvPr>
          <p:cNvSpPr/>
          <p:nvPr/>
        </p:nvSpPr>
        <p:spPr>
          <a:xfrm>
            <a:off x="7343220" y="1636561"/>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0" name="object 14">
            <a:extLst>
              <a:ext uri="{FF2B5EF4-FFF2-40B4-BE49-F238E27FC236}">
                <a16:creationId xmlns:a16="http://schemas.microsoft.com/office/drawing/2014/main" id="{C9D4785F-838C-133F-186C-036D13EE7606}"/>
              </a:ext>
            </a:extLst>
          </p:cNvPr>
          <p:cNvSpPr txBox="1"/>
          <p:nvPr/>
        </p:nvSpPr>
        <p:spPr>
          <a:xfrm>
            <a:off x="7658815" y="1566740"/>
            <a:ext cx="877967" cy="163090"/>
          </a:xfrm>
          <a:prstGeom prst="rect">
            <a:avLst/>
          </a:prstGeom>
        </p:spPr>
        <p:txBody>
          <a:bodyPr vert="horz" wrap="square" lIns="0" tIns="7144" rIns="0" bIns="0" rtlCol="0">
            <a:spAutoFit/>
          </a:bodyPr>
          <a:lstStyle/>
          <a:p>
            <a:pPr marL="7144" algn="ctr">
              <a:spcBef>
                <a:spcPts val="56"/>
              </a:spcBef>
            </a:pPr>
            <a:r>
              <a:rPr lang="en-US" sz="1013" spc="-3">
                <a:latin typeface="Corbel" panose="020B0503020204020204" pitchFamily="34" charset="0"/>
                <a:cs typeface="Calibri"/>
              </a:rPr>
              <a:t>Model output</a:t>
            </a:r>
            <a:endParaRPr sz="1013">
              <a:latin typeface="Corbel" panose="020B0503020204020204" pitchFamily="34" charset="0"/>
              <a:cs typeface="Calibri"/>
            </a:endParaRPr>
          </a:p>
        </p:txBody>
      </p:sp>
      <p:grpSp>
        <p:nvGrpSpPr>
          <p:cNvPr id="11" name="object 15">
            <a:extLst>
              <a:ext uri="{FF2B5EF4-FFF2-40B4-BE49-F238E27FC236}">
                <a16:creationId xmlns:a16="http://schemas.microsoft.com/office/drawing/2014/main" id="{6E3B8BFC-9611-91A0-3798-741315F07DE8}"/>
              </a:ext>
            </a:extLst>
          </p:cNvPr>
          <p:cNvGrpSpPr/>
          <p:nvPr/>
        </p:nvGrpSpPr>
        <p:grpSpPr>
          <a:xfrm>
            <a:off x="6789757" y="1194970"/>
            <a:ext cx="1363385" cy="305396"/>
            <a:chOff x="7694485" y="4158805"/>
            <a:chExt cx="2423795" cy="542925"/>
          </a:xfrm>
        </p:grpSpPr>
        <p:sp>
          <p:nvSpPr>
            <p:cNvPr id="12" name="object 16">
              <a:extLst>
                <a:ext uri="{FF2B5EF4-FFF2-40B4-BE49-F238E27FC236}">
                  <a16:creationId xmlns:a16="http://schemas.microsoft.com/office/drawing/2014/main" id="{9D41FFF1-1426-853C-5694-4CBB06CC5A2B}"/>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3" name="object 17">
              <a:extLst>
                <a:ext uri="{FF2B5EF4-FFF2-40B4-BE49-F238E27FC236}">
                  <a16:creationId xmlns:a16="http://schemas.microsoft.com/office/drawing/2014/main" id="{C04D43F4-BE9C-EDFF-7A91-47941D0CB6B7}"/>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grpSp>
        <p:nvGrpSpPr>
          <p:cNvPr id="15" name="Group 14">
            <a:extLst>
              <a:ext uri="{FF2B5EF4-FFF2-40B4-BE49-F238E27FC236}">
                <a16:creationId xmlns:a16="http://schemas.microsoft.com/office/drawing/2014/main" id="{ACE5D00A-6D53-66FD-71B1-F939CB9DB4D7}"/>
              </a:ext>
            </a:extLst>
          </p:cNvPr>
          <p:cNvGrpSpPr/>
          <p:nvPr/>
        </p:nvGrpSpPr>
        <p:grpSpPr>
          <a:xfrm>
            <a:off x="6395490" y="2912864"/>
            <a:ext cx="1989432" cy="1480871"/>
            <a:chOff x="12084360" y="6497806"/>
            <a:chExt cx="10874333" cy="6494374"/>
          </a:xfrm>
        </p:grpSpPr>
        <p:pic>
          <p:nvPicPr>
            <p:cNvPr id="16" name="Image" descr="Image">
              <a:extLst>
                <a:ext uri="{FF2B5EF4-FFF2-40B4-BE49-F238E27FC236}">
                  <a16:creationId xmlns:a16="http://schemas.microsoft.com/office/drawing/2014/main" id="{B2FBC7E0-5A7D-D360-38BE-A275D91FB93E}"/>
                </a:ext>
              </a:extLst>
            </p:cNvPr>
            <p:cNvPicPr>
              <a:picLocks noChangeAspect="1"/>
            </p:cNvPicPr>
            <p:nvPr/>
          </p:nvPicPr>
          <p:blipFill>
            <a:blip r:embed="rId3"/>
            <a:srcRect t="16370" r="11374"/>
            <a:stretch>
              <a:fillRect/>
            </a:stretch>
          </p:blipFill>
          <p:spPr>
            <a:xfrm>
              <a:off x="13555860" y="6497806"/>
              <a:ext cx="9361466" cy="5733886"/>
            </a:xfrm>
            <a:prstGeom prst="rect">
              <a:avLst/>
            </a:prstGeom>
            <a:ln w="12700">
              <a:miter lim="400000"/>
            </a:ln>
          </p:spPr>
        </p:pic>
        <p:sp>
          <p:nvSpPr>
            <p:cNvPr id="17" name="subject log-popularity">
              <a:extLst>
                <a:ext uri="{FF2B5EF4-FFF2-40B4-BE49-F238E27FC236}">
                  <a16:creationId xmlns:a16="http://schemas.microsoft.com/office/drawing/2014/main" id="{B906D9B9-AF9B-A96C-71C7-886E489858A7}"/>
                </a:ext>
              </a:extLst>
            </p:cNvPr>
            <p:cNvSpPr txBox="1"/>
            <p:nvPr/>
          </p:nvSpPr>
          <p:spPr>
            <a:xfrm>
              <a:off x="15545967" y="11642421"/>
              <a:ext cx="7412726" cy="134975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8100" tIns="38100" rIns="38100" bIns="38100" anchor="ctr">
              <a:spAutoFit/>
            </a:bodyPr>
            <a:lstStyle>
              <a:lvl1pPr>
                <a:defRPr sz="4200" b="1"/>
              </a:lvl1pPr>
            </a:lstStyle>
            <a:p>
              <a:r>
                <a:rPr sz="1500"/>
                <a:t>log-popularity</a:t>
              </a:r>
            </a:p>
          </p:txBody>
        </p:sp>
        <p:sp>
          <p:nvSpPr>
            <p:cNvPr id="18" name="accuracy">
              <a:extLst>
                <a:ext uri="{FF2B5EF4-FFF2-40B4-BE49-F238E27FC236}">
                  <a16:creationId xmlns:a16="http://schemas.microsoft.com/office/drawing/2014/main" id="{1FADA06D-2DD6-0234-826C-0CB6AD2F4496}"/>
                </a:ext>
              </a:extLst>
            </p:cNvPr>
            <p:cNvSpPr txBox="1"/>
            <p:nvPr/>
          </p:nvSpPr>
          <p:spPr>
            <a:xfrm rot="16200000">
              <a:off x="10689620" y="8420090"/>
              <a:ext cx="4724150" cy="19346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8100" tIns="38100" rIns="38100" bIns="38100" anchor="ctr">
              <a:spAutoFit/>
            </a:bodyPr>
            <a:lstStyle>
              <a:lvl1pPr>
                <a:defRPr sz="4900" b="1"/>
              </a:lvl1pPr>
            </a:lstStyle>
            <a:p>
              <a:r>
                <a:rPr sz="1800"/>
                <a:t>accuracy</a:t>
              </a:r>
            </a:p>
          </p:txBody>
        </p:sp>
      </p:grpSp>
      <p:sp>
        <p:nvSpPr>
          <p:cNvPr id="20" name="TextBox 19">
            <a:extLst>
              <a:ext uri="{FF2B5EF4-FFF2-40B4-BE49-F238E27FC236}">
                <a16:creationId xmlns:a16="http://schemas.microsoft.com/office/drawing/2014/main" id="{FB0CD97E-17A7-6B32-327B-3645FF35C418}"/>
              </a:ext>
            </a:extLst>
          </p:cNvPr>
          <p:cNvSpPr txBox="1"/>
          <p:nvPr/>
        </p:nvSpPr>
        <p:spPr>
          <a:xfrm>
            <a:off x="1386109" y="2774365"/>
            <a:ext cx="4837298"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a:t>
            </a:r>
            <a:r>
              <a:rPr lang="en-US" sz="1350" err="1">
                <a:solidFill>
                  <a:srgbClr val="595959"/>
                </a:solidFill>
                <a:latin typeface="Avenir Book" panose="02000503020000020003" pitchFamily="2" charset="0"/>
              </a:rPr>
              <a:t>Mallen</a:t>
            </a:r>
            <a:r>
              <a:rPr lang="en-US" sz="1350">
                <a:solidFill>
                  <a:srgbClr val="595959"/>
                </a:solidFill>
                <a:latin typeface="Avenir Book" panose="02000503020000020003" pitchFamily="2" charset="0"/>
              </a:rPr>
              <a:t> et al. 2022; </a:t>
            </a:r>
            <a:r>
              <a:rPr lang="en-US" sz="1350" err="1">
                <a:solidFill>
                  <a:srgbClr val="595959"/>
                </a:solidFill>
                <a:latin typeface="Avenir Book" panose="02000503020000020003" pitchFamily="2" charset="0"/>
              </a:rPr>
              <a:t>Razeghi</a:t>
            </a:r>
            <a:r>
              <a:rPr lang="en-US" sz="1350">
                <a:solidFill>
                  <a:srgbClr val="595959"/>
                </a:solidFill>
                <a:latin typeface="Avenir Book" panose="02000503020000020003" pitchFamily="2" charset="0"/>
              </a:rPr>
              <a:t> et al. 2022; many others]</a:t>
            </a:r>
            <a:endParaRPr lang="en-US" sz="1350">
              <a:latin typeface="Avenir Book" panose="02000503020000020003" pitchFamily="2" charset="0"/>
            </a:endParaRPr>
          </a:p>
        </p:txBody>
      </p:sp>
    </p:spTree>
    <p:extLst>
      <p:ext uri="{BB962C8B-B14F-4D97-AF65-F5344CB8AC3E}">
        <p14:creationId xmlns:p14="http://schemas.microsoft.com/office/powerpoint/2010/main" val="6412388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7D84-2536-91FF-03C2-E27CE18B315C}"/>
              </a:ext>
            </a:extLst>
          </p:cNvPr>
          <p:cNvSpPr>
            <a:spLocks noGrp="1"/>
          </p:cNvSpPr>
          <p:nvPr>
            <p:ph type="title"/>
          </p:nvPr>
        </p:nvSpPr>
        <p:spPr/>
        <p:txBody>
          <a:bodyPr/>
          <a:lstStyle/>
          <a:p>
            <a:r>
              <a:rPr lang="en-US" dirty="0"/>
              <a:t>With Show of Hands … </a:t>
            </a:r>
          </a:p>
        </p:txBody>
      </p:sp>
      <p:sp>
        <p:nvSpPr>
          <p:cNvPr id="3" name="Text Placeholder 2">
            <a:extLst>
              <a:ext uri="{FF2B5EF4-FFF2-40B4-BE49-F238E27FC236}">
                <a16:creationId xmlns:a16="http://schemas.microsoft.com/office/drawing/2014/main" id="{01AAAD4E-AF7B-1A8F-2458-395A6EE75232}"/>
              </a:ext>
            </a:extLst>
          </p:cNvPr>
          <p:cNvSpPr>
            <a:spLocks noGrp="1"/>
          </p:cNvSpPr>
          <p:nvPr>
            <p:ph type="body" sz="quarter" idx="16"/>
          </p:nvPr>
        </p:nvSpPr>
        <p:spPr/>
        <p:txBody>
          <a:bodyPr/>
          <a:lstStyle/>
          <a:p>
            <a:r>
              <a:rPr lang="en-US" dirty="0"/>
              <a:t>We will solve AI alignment problem in … </a:t>
            </a:r>
          </a:p>
          <a:p>
            <a:pPr lvl="1"/>
            <a:r>
              <a:rPr lang="en-US" dirty="0"/>
              <a:t>5 years </a:t>
            </a:r>
          </a:p>
          <a:p>
            <a:pPr lvl="1"/>
            <a:r>
              <a:rPr lang="en-US" dirty="0"/>
              <a:t>10 years </a:t>
            </a:r>
          </a:p>
          <a:p>
            <a:pPr lvl="1"/>
            <a:r>
              <a:rPr lang="en-US" dirty="0"/>
              <a:t>Never</a:t>
            </a:r>
          </a:p>
          <a:p>
            <a:pPr lvl="1"/>
            <a:endParaRPr lang="en-US" dirty="0"/>
          </a:p>
        </p:txBody>
      </p:sp>
    </p:spTree>
    <p:extLst>
      <p:ext uri="{BB962C8B-B14F-4D97-AF65-F5344CB8AC3E}">
        <p14:creationId xmlns:p14="http://schemas.microsoft.com/office/powerpoint/2010/main" val="6575148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800" dirty="0"/>
              <a:t>Aligning with </a:t>
            </a:r>
            <a:br>
              <a:rPr lang="en-US" sz="4800" dirty="0"/>
            </a:br>
            <a:r>
              <a:rPr lang="en-US" sz="4800" dirty="0"/>
              <a:t>Which Values?</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9232822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endParaRPr lang="en-US" dirty="0"/>
          </a:p>
          <a:p>
            <a:pPr marL="114300" indent="0">
              <a:buNone/>
            </a:pPr>
            <a:endParaRPr lang="en-US" dirty="0"/>
          </a:p>
        </p:txBody>
      </p:sp>
    </p:spTree>
    <p:extLst>
      <p:ext uri="{BB962C8B-B14F-4D97-AF65-F5344CB8AC3E}">
        <p14:creationId xmlns:p14="http://schemas.microsoft.com/office/powerpoint/2010/main" val="20829827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228936"/>
            <a:ext cx="8085415" cy="3239288"/>
          </a:xfrm>
        </p:spPr>
        <p:txBody>
          <a:bodyPr>
            <a:normAutofit/>
          </a:bodyPr>
          <a:lstStyle/>
          <a:p>
            <a:r>
              <a:rPr lang="en-US" b="1" dirty="0"/>
              <a:t>Large-enough</a:t>
            </a:r>
            <a:r>
              <a:rPr lang="en-US" dirty="0"/>
              <a:t> LMs can be “pro-social”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ProSocialDialog: A Prosocial Backbone for Conversational Agents, Kim et al. 2022</a:t>
            </a:r>
            <a:r>
              <a:rPr lang="en-US" sz="1050" dirty="0">
                <a:solidFill>
                  <a:srgbClr val="595959"/>
                </a:solidFill>
                <a:latin typeface="Corbel"/>
                <a:cs typeface="Arial"/>
              </a:rPr>
              <a:t>]</a:t>
            </a:r>
            <a:endParaRPr lang="en-US" sz="1050" dirty="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9674" y="1617835"/>
            <a:ext cx="5883966" cy="369332"/>
          </a:xfrm>
          <a:prstGeom prst="rect">
            <a:avLst/>
          </a:prstGeom>
          <a:solidFill>
            <a:schemeClr val="accent1">
              <a:lumMod val="20000"/>
              <a:lumOff val="80000"/>
            </a:schemeClr>
          </a:solidFill>
        </p:spPr>
        <p:txBody>
          <a:bodyPr wrap="square">
            <a:spAutoFit/>
          </a:bodyPr>
          <a:lstStyle/>
          <a:p>
            <a:pPr algn="ctr"/>
            <a:r>
              <a:rPr lang="en-US" sz="1800" dirty="0">
                <a:latin typeface="Consolas" panose="020B0609020204030204" pitchFamily="49" charset="0"/>
                <a:cs typeface="Consolas" panose="020B0609020204030204" pitchFamily="49" charset="0"/>
              </a:rPr>
              <a:t>“It's important to help others in need.”</a:t>
            </a:r>
          </a:p>
        </p:txBody>
      </p:sp>
      <p:sp>
        <p:nvSpPr>
          <p:cNvPr id="8" name="Title 1">
            <a:extLst>
              <a:ext uri="{FF2B5EF4-FFF2-40B4-BE49-F238E27FC236}">
                <a16:creationId xmlns:a16="http://schemas.microsoft.com/office/drawing/2014/main" id="{8641DD4F-7D5C-B8F3-F9E6-A3B0A002B68F}"/>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Tree>
    <p:extLst>
      <p:ext uri="{BB962C8B-B14F-4D97-AF65-F5344CB8AC3E}">
        <p14:creationId xmlns:p14="http://schemas.microsoft.com/office/powerpoint/2010/main" val="31280396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176793"/>
            <a:ext cx="8085415" cy="3744760"/>
          </a:xfrm>
        </p:spPr>
        <p:txBody>
          <a:bodyPr>
            <a:normAutofit lnSpcReduction="10000"/>
          </a:bodyPr>
          <a:lstStyle/>
          <a:p>
            <a:r>
              <a:rPr lang="en-US" b="1" dirty="0"/>
              <a:t>Large-enough</a:t>
            </a:r>
            <a:r>
              <a:rPr lang="en-US" dirty="0"/>
              <a:t> LMs can do “moral self-correction”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Improves with increasing model size and RLHF training</a:t>
            </a:r>
          </a:p>
          <a:p>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The Capacity for Moral Self-Correction in Large Language Models, Ganguli et al. 2023</a:t>
            </a:r>
            <a:r>
              <a:rPr lang="en-US" sz="1050" dirty="0">
                <a:solidFill>
                  <a:srgbClr val="595959"/>
                </a:solidFill>
                <a:latin typeface="Corbel"/>
                <a:cs typeface="Arial"/>
              </a:rPr>
              <a:t>]</a:t>
            </a:r>
            <a:endParaRPr lang="en-US" sz="1050" dirty="0"/>
          </a:p>
        </p:txBody>
      </p:sp>
      <p:sp>
        <p:nvSpPr>
          <p:cNvPr id="6" name="TextBox 5">
            <a:extLst>
              <a:ext uri="{FF2B5EF4-FFF2-40B4-BE49-F238E27FC236}">
                <a16:creationId xmlns:a16="http://schemas.microsoft.com/office/drawing/2014/main" id="{A2C0C0FA-81A2-21B0-8B87-9725878A262C}"/>
              </a:ext>
            </a:extLst>
          </p:cNvPr>
          <p:cNvSpPr txBox="1"/>
          <p:nvPr/>
        </p:nvSpPr>
        <p:spPr>
          <a:xfrm>
            <a:off x="1083365" y="1478027"/>
            <a:ext cx="7058771" cy="584775"/>
          </a:xfrm>
          <a:prstGeom prst="rect">
            <a:avLst/>
          </a:prstGeom>
          <a:solidFill>
            <a:schemeClr val="accent1">
              <a:lumMod val="20000"/>
              <a:lumOff val="80000"/>
            </a:schemeClr>
          </a:solidFill>
        </p:spPr>
        <p:txBody>
          <a:bodyPr wrap="square">
            <a:spAutoFit/>
          </a:bodyPr>
          <a:lstStyle/>
          <a:p>
            <a:pPr algn="ctr"/>
            <a:r>
              <a:rPr lang="en-US" sz="1600" dirty="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899474" y="2129756"/>
            <a:ext cx="2535632" cy="2234489"/>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793544" y="2134758"/>
            <a:ext cx="2684990" cy="2251509"/>
          </a:xfrm>
          <a:prstGeom prst="rect">
            <a:avLst/>
          </a:prstGeom>
        </p:spPr>
      </p:pic>
      <p:sp>
        <p:nvSpPr>
          <p:cNvPr id="9" name="Title 1">
            <a:extLst>
              <a:ext uri="{FF2B5EF4-FFF2-40B4-BE49-F238E27FC236}">
                <a16:creationId xmlns:a16="http://schemas.microsoft.com/office/drawing/2014/main" id="{0BE4C413-4347-A892-A7DA-3DDA42B2162E}"/>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Tree>
    <p:extLst>
      <p:ext uri="{BB962C8B-B14F-4D97-AF65-F5344CB8AC3E}">
        <p14:creationId xmlns:p14="http://schemas.microsoft.com/office/powerpoint/2010/main" val="14888454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fontScale="92500" lnSpcReduction="10000"/>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r>
              <a:rPr lang="en-US" dirty="0"/>
              <a:t>So, some promising results out there ... </a:t>
            </a:r>
          </a:p>
          <a:p>
            <a:r>
              <a:rPr lang="en-US" dirty="0"/>
              <a:t>But many open questions: </a:t>
            </a:r>
          </a:p>
          <a:p>
            <a:pPr lvl="1"/>
            <a:r>
              <a:rPr lang="en-US" dirty="0"/>
              <a:t>Whose values are we modeling? Which person? Which population? … </a:t>
            </a:r>
          </a:p>
          <a:p>
            <a:pPr lvl="1"/>
            <a:r>
              <a:rPr lang="en-US" dirty="0"/>
              <a:t>How are we applying a given value? Depending on what value system you use the outcome might be different …. </a:t>
            </a:r>
          </a:p>
          <a:p>
            <a:pPr lvl="1"/>
            <a:r>
              <a:rPr lang="en-US" dirty="0"/>
              <a:t>How these models deal with decisions where multiple values might be at odds with each other? </a:t>
            </a:r>
          </a:p>
          <a:p>
            <a:pPr lvl="1"/>
            <a:r>
              <a:rPr lang="en-US" dirty="0"/>
              <a:t>Dual use: if models can self-correct, they can self-harm [their users] too? </a:t>
            </a:r>
          </a:p>
          <a:p>
            <a:pPr marL="114300" indent="0">
              <a:buNone/>
            </a:pPr>
            <a:endParaRPr lang="en-US" dirty="0"/>
          </a:p>
        </p:txBody>
      </p:sp>
      <p:sp>
        <p:nvSpPr>
          <p:cNvPr id="6" name="Title 1">
            <a:extLst>
              <a:ext uri="{FF2B5EF4-FFF2-40B4-BE49-F238E27FC236}">
                <a16:creationId xmlns:a16="http://schemas.microsoft.com/office/drawing/2014/main" id="{53E32FDB-AAD1-4E00-B01F-A63A23C9E309}"/>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Tree>
    <p:extLst>
      <p:ext uri="{BB962C8B-B14F-4D97-AF65-F5344CB8AC3E}">
        <p14:creationId xmlns:p14="http://schemas.microsoft.com/office/powerpoint/2010/main" val="9898409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1D6F-DA30-40ED-87BF-AB3C5D99DF24}"/>
              </a:ext>
            </a:extLst>
          </p:cNvPr>
          <p:cNvSpPr>
            <a:spLocks noGrp="1"/>
          </p:cNvSpPr>
          <p:nvPr>
            <p:ph type="title"/>
          </p:nvPr>
        </p:nvSpPr>
        <p:spPr/>
        <p:txBody>
          <a:bodyPr/>
          <a:lstStyle/>
          <a:p>
            <a:r>
              <a:rPr lang="en-US" dirty="0"/>
              <a:t>Let’s try a few thought experiments </a:t>
            </a:r>
          </a:p>
        </p:txBody>
      </p:sp>
      <p:sp>
        <p:nvSpPr>
          <p:cNvPr id="3" name="Text Placeholder 2">
            <a:extLst>
              <a:ext uri="{FF2B5EF4-FFF2-40B4-BE49-F238E27FC236}">
                <a16:creationId xmlns:a16="http://schemas.microsoft.com/office/drawing/2014/main" id="{B9CB4A69-9C6D-049C-EA00-CDBBF7A7D08C}"/>
              </a:ext>
            </a:extLst>
          </p:cNvPr>
          <p:cNvSpPr>
            <a:spLocks noGrp="1"/>
          </p:cNvSpPr>
          <p:nvPr>
            <p:ph type="body" sz="quarter" idx="16"/>
          </p:nvPr>
        </p:nvSpPr>
        <p:spPr/>
        <p:txBody>
          <a:bodyPr/>
          <a:lstStyle/>
          <a:p>
            <a:r>
              <a:rPr lang="en-US" dirty="0"/>
              <a:t>We will see a series of thought-experiments that involve a moral dilemma. </a:t>
            </a:r>
          </a:p>
          <a:p>
            <a:pPr marL="0" indent="0">
              <a:buNone/>
            </a:pPr>
            <a:endParaRPr lang="en-US" dirty="0"/>
          </a:p>
          <a:p>
            <a:endParaRPr lang="en-US" dirty="0"/>
          </a:p>
          <a:p>
            <a:r>
              <a:rPr lang="en-US" dirty="0"/>
              <a:t>These are NOT REAL so do not take them too seriously if you find them disturbing. </a:t>
            </a:r>
          </a:p>
          <a:p>
            <a:pPr marL="0" indent="0">
              <a:buNone/>
            </a:pPr>
            <a:br>
              <a:rPr lang="en-US" dirty="0"/>
            </a:br>
            <a:endParaRPr lang="en-US" dirty="0"/>
          </a:p>
          <a:p>
            <a:r>
              <a:rPr lang="en-US" dirty="0"/>
              <a:t>The purpose is to show the difficulty of making moral choices, which is part of the alignment problem. </a:t>
            </a:r>
          </a:p>
        </p:txBody>
      </p:sp>
    </p:spTree>
    <p:extLst>
      <p:ext uri="{BB962C8B-B14F-4D97-AF65-F5344CB8AC3E}">
        <p14:creationId xmlns:p14="http://schemas.microsoft.com/office/powerpoint/2010/main" val="32791186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8995-0543-5579-48CA-85250DA93A4F}"/>
              </a:ext>
            </a:extLst>
          </p:cNvPr>
          <p:cNvSpPr>
            <a:spLocks noGrp="1"/>
          </p:cNvSpPr>
          <p:nvPr>
            <p:ph type="title"/>
          </p:nvPr>
        </p:nvSpPr>
        <p:spPr/>
        <p:txBody>
          <a:bodyPr/>
          <a:lstStyle/>
          <a:p>
            <a:r>
              <a:rPr lang="en-US" dirty="0"/>
              <a:t>Runway Self-Driving Car</a:t>
            </a:r>
          </a:p>
        </p:txBody>
      </p:sp>
      <p:sp>
        <p:nvSpPr>
          <p:cNvPr id="3" name="Text Placeholder 2">
            <a:extLst>
              <a:ext uri="{FF2B5EF4-FFF2-40B4-BE49-F238E27FC236}">
                <a16:creationId xmlns:a16="http://schemas.microsoft.com/office/drawing/2014/main" id="{28FDB664-35AF-071D-A9D3-ECFAF3FCE3D0}"/>
              </a:ext>
            </a:extLst>
          </p:cNvPr>
          <p:cNvSpPr>
            <a:spLocks noGrp="1"/>
          </p:cNvSpPr>
          <p:nvPr>
            <p:ph type="body" sz="quarter" idx="16"/>
          </p:nvPr>
        </p:nvSpPr>
        <p:spPr/>
        <p:txBody>
          <a:bodyPr/>
          <a:lstStyle/>
          <a:p>
            <a:r>
              <a:rPr lang="en-US" dirty="0"/>
              <a:t>Suppose you’re an engineer tasked with “aligning” a self-driving car. </a:t>
            </a:r>
          </a:p>
          <a:p>
            <a:r>
              <a:rPr lang="en-US" dirty="0"/>
              <a:t>You need to engineer it for extreme cases where the car cannot stop fast enough. </a:t>
            </a:r>
          </a:p>
          <a:p>
            <a:r>
              <a:rPr lang="en-US" dirty="0"/>
              <a:t>For instance, you can program (align) the car should swerve onto the sidewalk to avoid colliding with the person and come to a safe stop.</a:t>
            </a:r>
          </a:p>
          <a:p>
            <a:r>
              <a:rPr lang="en-US" dirty="0"/>
              <a:t>Is this enough? </a:t>
            </a:r>
          </a:p>
        </p:txBody>
      </p:sp>
    </p:spTree>
    <p:extLst>
      <p:ext uri="{BB962C8B-B14F-4D97-AF65-F5344CB8AC3E}">
        <p14:creationId xmlns:p14="http://schemas.microsoft.com/office/powerpoint/2010/main" val="40936638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BBB2-7A87-7C6F-333D-A5FF89363A58}"/>
              </a:ext>
            </a:extLst>
          </p:cNvPr>
          <p:cNvSpPr>
            <a:spLocks noGrp="1"/>
          </p:cNvSpPr>
          <p:nvPr>
            <p:ph type="title"/>
          </p:nvPr>
        </p:nvSpPr>
        <p:spPr/>
        <p:txBody>
          <a:bodyPr/>
          <a:lstStyle/>
          <a:p>
            <a:r>
              <a:rPr lang="en-US" dirty="0"/>
              <a:t>Runway Self-Driving Car (1)</a:t>
            </a:r>
          </a:p>
        </p:txBody>
      </p:sp>
      <p:sp>
        <p:nvSpPr>
          <p:cNvPr id="3" name="Text Placeholder 2">
            <a:extLst>
              <a:ext uri="{FF2B5EF4-FFF2-40B4-BE49-F238E27FC236}">
                <a16:creationId xmlns:a16="http://schemas.microsoft.com/office/drawing/2014/main" id="{AFC3BFFF-70CE-9979-E7EC-B4E05B66922D}"/>
              </a:ext>
            </a:extLst>
          </p:cNvPr>
          <p:cNvSpPr>
            <a:spLocks noGrp="1"/>
          </p:cNvSpPr>
          <p:nvPr>
            <p:ph type="body" sz="quarter" idx="16"/>
          </p:nvPr>
        </p:nvSpPr>
        <p:spPr/>
        <p:txBody>
          <a:bodyPr/>
          <a:lstStyle/>
          <a:p>
            <a:r>
              <a:rPr lang="en-US" dirty="0"/>
              <a:t>How about this scenario? </a:t>
            </a:r>
          </a:p>
          <a:p>
            <a:r>
              <a:rPr lang="en-US" dirty="0"/>
              <a:t>The car is heading toward </a:t>
            </a:r>
            <a:r>
              <a:rPr lang="en-US" b="1" dirty="0"/>
              <a:t>five</a:t>
            </a:r>
            <a:r>
              <a:rPr lang="en-US" dirty="0"/>
              <a:t> workers standing on the road. </a:t>
            </a:r>
            <a:br>
              <a:rPr lang="en-US" dirty="0"/>
            </a:br>
            <a:r>
              <a:rPr lang="en-US" dirty="0"/>
              <a:t>However, there is also </a:t>
            </a:r>
            <a:r>
              <a:rPr lang="en-US" b="1" dirty="0"/>
              <a:t>one </a:t>
            </a:r>
            <a:r>
              <a:rPr lang="en-US" dirty="0"/>
              <a:t>worker on the side of the road. </a:t>
            </a:r>
            <a:br>
              <a:rPr lang="en-US" dirty="0"/>
            </a:br>
            <a:r>
              <a:rPr lang="en-US" dirty="0"/>
              <a:t>Should the car swerve to the side killing one but saving five? </a:t>
            </a:r>
          </a:p>
          <a:p>
            <a:endParaRPr lang="en-US" dirty="0"/>
          </a:p>
          <a:p>
            <a:r>
              <a:rPr lang="en-US" dirty="0"/>
              <a:t>A typical response here is, better to sacrifice the life of one to save five. </a:t>
            </a:r>
          </a:p>
          <a:p>
            <a:r>
              <a:rPr lang="en-US" dirty="0"/>
              <a:t>Underlying moral argument: always minimize the number of lives lost. </a:t>
            </a:r>
            <a:br>
              <a:rPr lang="en-US" dirty="0"/>
            </a:br>
            <a:endParaRPr lang="en-US" dirty="0"/>
          </a:p>
        </p:txBody>
      </p:sp>
    </p:spTree>
    <p:extLst>
      <p:ext uri="{BB962C8B-B14F-4D97-AF65-F5344CB8AC3E}">
        <p14:creationId xmlns:p14="http://schemas.microsoft.com/office/powerpoint/2010/main" val="3298672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dirty="0"/>
              <a:t>Alignment Mechanisms in this Class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dirty="0"/>
              <a:t>This is a fundamental problem of human society. </a:t>
            </a:r>
          </a:p>
          <a:p>
            <a:r>
              <a:rPr lang="en-US" dirty="0"/>
              <a:t>Most things we do in our day-to-day life is an alignment problem. </a:t>
            </a:r>
          </a:p>
          <a:p>
            <a:endParaRPr lang="en-US" dirty="0"/>
          </a:p>
          <a:p>
            <a:r>
              <a:rPr lang="en-US" dirty="0"/>
              <a:t>In our class here are instances of alignment: </a:t>
            </a:r>
          </a:p>
          <a:p>
            <a:pPr lvl="1"/>
            <a:r>
              <a:rPr lang="en-US" dirty="0"/>
              <a:t>Me giving lectures </a:t>
            </a:r>
          </a:p>
          <a:p>
            <a:pPr lvl="1"/>
            <a:r>
              <a:rPr lang="en-US" dirty="0"/>
              <a:t>You asking questions </a:t>
            </a:r>
          </a:p>
          <a:p>
            <a:pPr lvl="1"/>
            <a:r>
              <a:rPr lang="en-US" dirty="0"/>
              <a:t>You solving homework assignments</a:t>
            </a:r>
          </a:p>
          <a:p>
            <a:pPr lvl="1"/>
            <a:r>
              <a:rPr lang="en-US" dirty="0"/>
              <a:t>You asking us during office hours </a:t>
            </a:r>
          </a:p>
          <a:p>
            <a:pPr lvl="1"/>
            <a:r>
              <a:rPr lang="en-US" dirty="0"/>
              <a:t>… </a:t>
            </a:r>
          </a:p>
          <a:p>
            <a:pPr lvl="1"/>
            <a:endParaRPr lang="en-US" dirty="0"/>
          </a:p>
          <a:p>
            <a:endParaRPr lang="en-US" dirty="0"/>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Credit: Gillian Hadfield]</a:t>
            </a:r>
            <a:endParaRPr lang="en-US" sz="1050" dirty="0"/>
          </a:p>
        </p:txBody>
      </p:sp>
    </p:spTree>
    <p:extLst>
      <p:ext uri="{BB962C8B-B14F-4D97-AF65-F5344CB8AC3E}">
        <p14:creationId xmlns:p14="http://schemas.microsoft.com/office/powerpoint/2010/main" val="9324891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BBB2-7A87-7C6F-333D-A5FF89363A58}"/>
              </a:ext>
            </a:extLst>
          </p:cNvPr>
          <p:cNvSpPr>
            <a:spLocks noGrp="1"/>
          </p:cNvSpPr>
          <p:nvPr>
            <p:ph type="title"/>
          </p:nvPr>
        </p:nvSpPr>
        <p:spPr/>
        <p:txBody>
          <a:bodyPr/>
          <a:lstStyle/>
          <a:p>
            <a:r>
              <a:rPr lang="en-US" dirty="0"/>
              <a:t>Runway Self-Driving Car (2)</a:t>
            </a:r>
          </a:p>
        </p:txBody>
      </p:sp>
      <p:sp>
        <p:nvSpPr>
          <p:cNvPr id="3" name="Text Placeholder 2">
            <a:extLst>
              <a:ext uri="{FF2B5EF4-FFF2-40B4-BE49-F238E27FC236}">
                <a16:creationId xmlns:a16="http://schemas.microsoft.com/office/drawing/2014/main" id="{AFC3BFFF-70CE-9979-E7EC-B4E05B66922D}"/>
              </a:ext>
            </a:extLst>
          </p:cNvPr>
          <p:cNvSpPr>
            <a:spLocks noGrp="1"/>
          </p:cNvSpPr>
          <p:nvPr>
            <p:ph type="body" sz="quarter" idx="16"/>
          </p:nvPr>
        </p:nvSpPr>
        <p:spPr>
          <a:xfrm>
            <a:off x="533919" y="1390650"/>
            <a:ext cx="8261738" cy="3077573"/>
          </a:xfrm>
        </p:spPr>
        <p:txBody>
          <a:bodyPr/>
          <a:lstStyle/>
          <a:p>
            <a:r>
              <a:rPr lang="en-US" dirty="0"/>
              <a:t>How about this scenario? </a:t>
            </a:r>
          </a:p>
          <a:p>
            <a:r>
              <a:rPr lang="en-US" dirty="0"/>
              <a:t>The car is heading toward </a:t>
            </a:r>
            <a:r>
              <a:rPr lang="en-US" b="1" dirty="0"/>
              <a:t>five</a:t>
            </a:r>
            <a:r>
              <a:rPr lang="en-US" dirty="0"/>
              <a:t> workers standing on the road. </a:t>
            </a:r>
            <a:br>
              <a:rPr lang="en-US" dirty="0"/>
            </a:br>
            <a:r>
              <a:rPr lang="en-US" dirty="0"/>
              <a:t>However, there is also </a:t>
            </a:r>
            <a:r>
              <a:rPr lang="en-US" b="1" dirty="0"/>
              <a:t>two</a:t>
            </a:r>
            <a:r>
              <a:rPr lang="en-US" dirty="0"/>
              <a:t> pregnant women on the side of the road. </a:t>
            </a:r>
            <a:br>
              <a:rPr lang="en-US" dirty="0"/>
            </a:br>
            <a:r>
              <a:rPr lang="en-US" dirty="0"/>
              <a:t>What should the self-driving car do here?  </a:t>
            </a:r>
          </a:p>
          <a:p>
            <a:endParaRPr lang="en-US" dirty="0"/>
          </a:p>
          <a:p>
            <a:r>
              <a:rPr lang="en-US" dirty="0"/>
              <a:t>Does the moral argument (minimizing the number of lives lost) work here? </a:t>
            </a:r>
            <a:br>
              <a:rPr lang="en-US" dirty="0"/>
            </a:br>
            <a:endParaRPr lang="en-US" dirty="0"/>
          </a:p>
        </p:txBody>
      </p:sp>
    </p:spTree>
    <p:extLst>
      <p:ext uri="{BB962C8B-B14F-4D97-AF65-F5344CB8AC3E}">
        <p14:creationId xmlns:p14="http://schemas.microsoft.com/office/powerpoint/2010/main" val="30799419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62C6-3B10-1781-576E-3430C8AC643B}"/>
              </a:ext>
            </a:extLst>
          </p:cNvPr>
          <p:cNvSpPr>
            <a:spLocks noGrp="1"/>
          </p:cNvSpPr>
          <p:nvPr>
            <p:ph type="title"/>
          </p:nvPr>
        </p:nvSpPr>
        <p:spPr/>
        <p:txBody>
          <a:bodyPr/>
          <a:lstStyle/>
          <a:p>
            <a:r>
              <a:rPr lang="en-US" dirty="0"/>
              <a:t>What is the Right Thing to Do? </a:t>
            </a:r>
          </a:p>
        </p:txBody>
      </p:sp>
      <p:sp>
        <p:nvSpPr>
          <p:cNvPr id="3" name="Text Placeholder 2">
            <a:extLst>
              <a:ext uri="{FF2B5EF4-FFF2-40B4-BE49-F238E27FC236}">
                <a16:creationId xmlns:a16="http://schemas.microsoft.com/office/drawing/2014/main" id="{02A804B9-308A-43FE-DCFB-6F692C33A595}"/>
              </a:ext>
            </a:extLst>
          </p:cNvPr>
          <p:cNvSpPr>
            <a:spLocks noGrp="1"/>
          </p:cNvSpPr>
          <p:nvPr>
            <p:ph type="body" sz="quarter" idx="16"/>
          </p:nvPr>
        </p:nvSpPr>
        <p:spPr>
          <a:xfrm>
            <a:off x="533919" y="1390650"/>
            <a:ext cx="8232709" cy="3077573"/>
          </a:xfrm>
        </p:spPr>
        <p:txBody>
          <a:bodyPr/>
          <a:lstStyle/>
          <a:p>
            <a:r>
              <a:rPr lang="en-US" dirty="0"/>
              <a:t>Moral philosophy—a branch of philosophy that deals with questions </a:t>
            </a:r>
            <a:br>
              <a:rPr lang="en-US" dirty="0"/>
            </a:br>
            <a:r>
              <a:rPr lang="en-US" dirty="0"/>
              <a:t>about what is right and wrong, </a:t>
            </a:r>
          </a:p>
          <a:p>
            <a:pPr lvl="1"/>
            <a:r>
              <a:rPr lang="en-US" dirty="0"/>
              <a:t>Examines various ethical theories, such as utilitarianism, </a:t>
            </a:r>
            <a:br>
              <a:rPr lang="en-US" dirty="0"/>
            </a:br>
            <a:r>
              <a:rPr lang="en-US" dirty="0"/>
              <a:t>virtue ethics, and moral relativism, to understand how </a:t>
            </a:r>
            <a:br>
              <a:rPr lang="en-US" dirty="0"/>
            </a:br>
            <a:r>
              <a:rPr lang="en-US" dirty="0"/>
              <a:t>individuals and societies should make ethical decisions.</a:t>
            </a:r>
          </a:p>
          <a:p>
            <a:pPr lvl="1"/>
            <a:endParaRPr lang="en-US" dirty="0"/>
          </a:p>
          <a:p>
            <a:pPr lvl="1"/>
            <a:endParaRPr lang="en-US" dirty="0"/>
          </a:p>
          <a:p>
            <a:r>
              <a:rPr lang="en-US" dirty="0"/>
              <a:t>As AI technology becomes more prevalent in various aspects of society, there are ethical questions about how it should be developed, deployed, and regulated. </a:t>
            </a:r>
          </a:p>
          <a:p>
            <a:pPr lvl="1"/>
            <a:r>
              <a:rPr lang="en-US" dirty="0"/>
              <a:t>Moral philosophy provides </a:t>
            </a:r>
            <a:r>
              <a:rPr lang="en-US" b="1" dirty="0"/>
              <a:t>frameworks </a:t>
            </a:r>
            <a:r>
              <a:rPr lang="en-US" dirty="0"/>
              <a:t>for evaluating the ethical implications of AI, such as questions about fairness, accountability, transparency, and privacy.</a:t>
            </a:r>
          </a:p>
        </p:txBody>
      </p:sp>
      <p:pic>
        <p:nvPicPr>
          <p:cNvPr id="5" name="Picture 4" descr="A book cover with a group of people&#10;&#10;Description automatically generated">
            <a:extLst>
              <a:ext uri="{FF2B5EF4-FFF2-40B4-BE49-F238E27FC236}">
                <a16:creationId xmlns:a16="http://schemas.microsoft.com/office/drawing/2014/main" id="{1A2B77C0-BAC2-0662-F384-3ABC31A73955}"/>
              </a:ext>
            </a:extLst>
          </p:cNvPr>
          <p:cNvPicPr>
            <a:picLocks noChangeAspect="1"/>
          </p:cNvPicPr>
          <p:nvPr/>
        </p:nvPicPr>
        <p:blipFill>
          <a:blip r:embed="rId2"/>
          <a:stretch>
            <a:fillRect/>
          </a:stretch>
        </p:blipFill>
        <p:spPr>
          <a:xfrm>
            <a:off x="6951336" y="245969"/>
            <a:ext cx="1933781" cy="2852166"/>
          </a:xfrm>
          <a:prstGeom prst="rect">
            <a:avLst/>
          </a:prstGeom>
        </p:spPr>
      </p:pic>
    </p:spTree>
    <p:extLst>
      <p:ext uri="{BB962C8B-B14F-4D97-AF65-F5344CB8AC3E}">
        <p14:creationId xmlns:p14="http://schemas.microsoft.com/office/powerpoint/2010/main" val="12623373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dirty="0"/>
              <a:t>Whose Values?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dirty="0"/>
              <a:t>Whose Values? Determined how and by who? </a:t>
            </a:r>
          </a:p>
          <a:p>
            <a:r>
              <a:rPr lang="en-US" dirty="0"/>
              <a:t>This is a fundamental problem of human society. </a:t>
            </a:r>
          </a:p>
          <a:p>
            <a:endParaRPr lang="en-US" dirty="0"/>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Credit: Gillian Hadfield]</a:t>
            </a:r>
            <a:endParaRPr lang="en-US" sz="1050" dirty="0"/>
          </a:p>
        </p:txBody>
      </p:sp>
    </p:spTree>
    <p:extLst>
      <p:ext uri="{BB962C8B-B14F-4D97-AF65-F5344CB8AC3E}">
        <p14:creationId xmlns:p14="http://schemas.microsoft.com/office/powerpoint/2010/main" val="41625118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7D84-2536-91FF-03C2-E27CE18B315C}"/>
              </a:ext>
            </a:extLst>
          </p:cNvPr>
          <p:cNvSpPr>
            <a:spLocks noGrp="1"/>
          </p:cNvSpPr>
          <p:nvPr>
            <p:ph type="title"/>
          </p:nvPr>
        </p:nvSpPr>
        <p:spPr/>
        <p:txBody>
          <a:bodyPr/>
          <a:lstStyle/>
          <a:p>
            <a:r>
              <a:rPr lang="en-US" dirty="0"/>
              <a:t>With Show of Hands … </a:t>
            </a:r>
          </a:p>
        </p:txBody>
      </p:sp>
      <p:sp>
        <p:nvSpPr>
          <p:cNvPr id="3" name="Text Placeholder 2">
            <a:extLst>
              <a:ext uri="{FF2B5EF4-FFF2-40B4-BE49-F238E27FC236}">
                <a16:creationId xmlns:a16="http://schemas.microsoft.com/office/drawing/2014/main" id="{01AAAD4E-AF7B-1A8F-2458-395A6EE75232}"/>
              </a:ext>
            </a:extLst>
          </p:cNvPr>
          <p:cNvSpPr>
            <a:spLocks noGrp="1"/>
          </p:cNvSpPr>
          <p:nvPr>
            <p:ph type="body" sz="quarter" idx="16"/>
          </p:nvPr>
        </p:nvSpPr>
        <p:spPr/>
        <p:txBody>
          <a:bodyPr/>
          <a:lstStyle/>
          <a:p>
            <a:r>
              <a:rPr lang="en-US" dirty="0"/>
              <a:t>We will solve AI alignment problem in … </a:t>
            </a:r>
          </a:p>
          <a:p>
            <a:pPr lvl="1"/>
            <a:r>
              <a:rPr lang="en-US" dirty="0"/>
              <a:t>5 years </a:t>
            </a:r>
          </a:p>
          <a:p>
            <a:pPr lvl="1"/>
            <a:r>
              <a:rPr lang="en-US" dirty="0"/>
              <a:t>10 years </a:t>
            </a:r>
          </a:p>
          <a:p>
            <a:pPr lvl="1"/>
            <a:r>
              <a:rPr lang="en-US" dirty="0"/>
              <a:t>Never</a:t>
            </a:r>
          </a:p>
          <a:p>
            <a:pPr lvl="1"/>
            <a:endParaRPr lang="en-US" dirty="0"/>
          </a:p>
        </p:txBody>
      </p:sp>
    </p:spTree>
    <p:extLst>
      <p:ext uri="{BB962C8B-B14F-4D97-AF65-F5344CB8AC3E}">
        <p14:creationId xmlns:p14="http://schemas.microsoft.com/office/powerpoint/2010/main" val="40748823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37F93D-218E-1E9C-CA88-7464A6A82C7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30953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a:xfrm>
            <a:off x="533917" y="107119"/>
            <a:ext cx="8492011" cy="857542"/>
          </a:xfrm>
        </p:spPr>
        <p:txBody>
          <a:bodyPr/>
          <a:lstStyle/>
          <a:p>
            <a:r>
              <a:rPr lang="en-US" dirty="0"/>
              <a:t>Alignment Mechanisms in Our Societies</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dirty="0"/>
              <a:t>We create a variety of mechanism in our society for “alignment”. </a:t>
            </a:r>
          </a:p>
          <a:p>
            <a:r>
              <a:rPr lang="en-US" dirty="0"/>
              <a:t>Norms and cultures are alignment mechanisms. </a:t>
            </a:r>
          </a:p>
          <a:p>
            <a:r>
              <a:rPr lang="en-US" dirty="0"/>
              <a:t>Markets are alignment mechanisms. </a:t>
            </a:r>
          </a:p>
          <a:p>
            <a:pPr lvl="1"/>
            <a:r>
              <a:rPr lang="en-US" dirty="0"/>
              <a:t>The “invisible hand” — in a free market economy, self-interested </a:t>
            </a:r>
            <a:br>
              <a:rPr lang="en-US" dirty="0"/>
            </a:br>
            <a:r>
              <a:rPr lang="en-US" dirty="0"/>
              <a:t>individuals operate through a system of mutual interdependence </a:t>
            </a:r>
            <a:br>
              <a:rPr lang="en-US" dirty="0"/>
            </a:br>
            <a:r>
              <a:rPr lang="en-US" dirty="0"/>
              <a:t>which incentivizes them to make what is socially necessary, although </a:t>
            </a:r>
            <a:br>
              <a:rPr lang="en-US" dirty="0"/>
            </a:br>
            <a:r>
              <a:rPr lang="en-US" dirty="0"/>
              <a:t>they may care only about their own well-being (Adam Smith).</a:t>
            </a:r>
          </a:p>
          <a:p>
            <a:r>
              <a:rPr lang="en-US" dirty="0"/>
              <a:t>Law and politics are alignment mechanisms. </a:t>
            </a:r>
          </a:p>
          <a:p>
            <a:pPr lvl="1"/>
            <a:r>
              <a:rPr lang="en-US" dirty="0"/>
              <a:t>Legal rules structure markets, correct market failures, redistribute resources. </a:t>
            </a:r>
          </a:p>
          <a:p>
            <a:pPr lvl="1"/>
            <a:r>
              <a:rPr lang="en-US" dirty="0"/>
              <a:t>Legal and political institutions determine the social welfare function. </a:t>
            </a:r>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Credit: Gillian Hadfield]</a:t>
            </a:r>
            <a:endParaRPr lang="en-US" sz="1050" dirty="0"/>
          </a:p>
        </p:txBody>
      </p:sp>
      <p:pic>
        <p:nvPicPr>
          <p:cNvPr id="6146" name="Picture 2" descr="The Invisible Hand In Bubble Economics - FasterCapital">
            <a:extLst>
              <a:ext uri="{FF2B5EF4-FFF2-40B4-BE49-F238E27FC236}">
                <a16:creationId xmlns:a16="http://schemas.microsoft.com/office/drawing/2014/main" id="{942E503A-4D8B-4E1D-2AFC-0DBFFFDC0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19" t="15138" r="46931" b="4642"/>
          <a:stretch/>
        </p:blipFill>
        <p:spPr bwMode="auto">
          <a:xfrm>
            <a:off x="7498979" y="1586038"/>
            <a:ext cx="1526949" cy="1971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3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F7E3-7998-027A-FEFE-2ABC568A082B}"/>
              </a:ext>
            </a:extLst>
          </p:cNvPr>
          <p:cNvSpPr>
            <a:spLocks noGrp="1"/>
          </p:cNvSpPr>
          <p:nvPr>
            <p:ph type="title"/>
          </p:nvPr>
        </p:nvSpPr>
        <p:spPr/>
        <p:txBody>
          <a:bodyPr/>
          <a:lstStyle/>
          <a:p>
            <a:r>
              <a:rPr lang="en-US" dirty="0"/>
              <a:t>Alignment of AI: A Naïve Take </a:t>
            </a:r>
          </a:p>
        </p:txBody>
      </p:sp>
      <p:sp>
        <p:nvSpPr>
          <p:cNvPr id="3" name="Text Placeholder 2">
            <a:extLst>
              <a:ext uri="{FF2B5EF4-FFF2-40B4-BE49-F238E27FC236}">
                <a16:creationId xmlns:a16="http://schemas.microsoft.com/office/drawing/2014/main" id="{9153B572-C4E4-9FEA-F0EB-A1931E0A9BEF}"/>
              </a:ext>
            </a:extLst>
          </p:cNvPr>
          <p:cNvSpPr>
            <a:spLocks noGrp="1"/>
          </p:cNvSpPr>
          <p:nvPr>
            <p:ph type="body" sz="quarter" idx="16"/>
          </p:nvPr>
        </p:nvSpPr>
        <p:spPr/>
        <p:txBody>
          <a:bodyPr/>
          <a:lstStyle/>
          <a:p>
            <a:r>
              <a:rPr lang="en-US" dirty="0"/>
              <a:t>AI must accomplish what we ask it to do.</a:t>
            </a:r>
          </a:p>
          <a:p>
            <a:pPr lvl="1"/>
            <a:r>
              <a:rPr lang="en-US" dirty="0"/>
              <a:t>Not enough. Why? </a:t>
            </a:r>
          </a:p>
          <a:p>
            <a:pPr lvl="1"/>
            <a:endParaRPr lang="en-US" dirty="0"/>
          </a:p>
          <a:p>
            <a:pPr lvl="1"/>
            <a:endParaRPr lang="en-US" dirty="0"/>
          </a:p>
          <a:p>
            <a:r>
              <a:rPr lang="en-US" dirty="0"/>
              <a:t>Daniel: Hey AI, get me coffee before my class at 8:55am. </a:t>
            </a:r>
          </a:p>
          <a:p>
            <a:r>
              <a:rPr lang="en-US" dirty="0"/>
              <a:t>Robot: “Bird in Hand” opens at 8:30am and it usually has a line of people. It is unlikely that I give you your coffee on time. </a:t>
            </a:r>
          </a:p>
          <a:p>
            <a:r>
              <a:rPr lang="en-US" dirty="0"/>
              <a:t>Daniel: Well, try your best … </a:t>
            </a:r>
          </a:p>
          <a:p>
            <a:r>
              <a:rPr lang="en-US" dirty="0"/>
              <a:t>Robotic: [tases everyone in line waiting to order] </a:t>
            </a:r>
          </a:p>
          <a:p>
            <a:endParaRPr lang="en-US" dirty="0"/>
          </a:p>
        </p:txBody>
      </p:sp>
    </p:spTree>
    <p:extLst>
      <p:ext uri="{BB962C8B-B14F-4D97-AF65-F5344CB8AC3E}">
        <p14:creationId xmlns:p14="http://schemas.microsoft.com/office/powerpoint/2010/main" val="191954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18E1-B6EB-CABB-54B0-4FE7FD94398A}"/>
              </a:ext>
            </a:extLst>
          </p:cNvPr>
          <p:cNvSpPr>
            <a:spLocks noGrp="1"/>
          </p:cNvSpPr>
          <p:nvPr>
            <p:ph type="title"/>
          </p:nvPr>
        </p:nvSpPr>
        <p:spPr/>
        <p:txBody>
          <a:bodyPr/>
          <a:lstStyle/>
          <a:p>
            <a:r>
              <a:rPr lang="en-US" dirty="0"/>
              <a:t>Asimov’s Principles for Robots</a:t>
            </a:r>
          </a:p>
        </p:txBody>
      </p:sp>
      <p:sp>
        <p:nvSpPr>
          <p:cNvPr id="3" name="Text Placeholder 2">
            <a:extLst>
              <a:ext uri="{FF2B5EF4-FFF2-40B4-BE49-F238E27FC236}">
                <a16:creationId xmlns:a16="http://schemas.microsoft.com/office/drawing/2014/main" id="{3AF6B74A-EEBE-E2C0-040B-F139572BC866}"/>
              </a:ext>
            </a:extLst>
          </p:cNvPr>
          <p:cNvSpPr>
            <a:spLocks noGrp="1"/>
          </p:cNvSpPr>
          <p:nvPr>
            <p:ph type="body" sz="quarter" idx="16"/>
          </p:nvPr>
        </p:nvSpPr>
        <p:spPr>
          <a:xfrm>
            <a:off x="533920" y="1390650"/>
            <a:ext cx="7197740" cy="3077573"/>
          </a:xfrm>
        </p:spPr>
        <p:txBody>
          <a:bodyPr/>
          <a:lstStyle/>
          <a:p>
            <a:pPr marL="342900" indent="-342900">
              <a:buFont typeface="+mj-lt"/>
              <a:buAutoNum type="arabicPeriod"/>
            </a:pPr>
            <a:endParaRPr lang="en-US" sz="1800" dirty="0"/>
          </a:p>
          <a:p>
            <a:pPr marL="342900" indent="-342900">
              <a:buFont typeface="+mj-lt"/>
              <a:buAutoNum type="arabicPeriod"/>
            </a:pPr>
            <a:r>
              <a:rPr lang="en-US" sz="1800" dirty="0"/>
              <a:t>A robot may not injure a human being or, through inaction, allow a human being to come to harm.</a:t>
            </a:r>
          </a:p>
          <a:p>
            <a:pPr marL="342900" indent="-342900">
              <a:buFont typeface="+mj-lt"/>
              <a:buAutoNum type="arabicPeriod"/>
            </a:pPr>
            <a:r>
              <a:rPr lang="en-US" sz="1800" dirty="0"/>
              <a:t>A robot must obey orders given it by human beings except where such orders would conflict with the First Law.</a:t>
            </a:r>
          </a:p>
          <a:p>
            <a:pPr marL="342900" indent="-342900">
              <a:buFont typeface="+mj-lt"/>
              <a:buAutoNum type="arabicPeriod"/>
            </a:pPr>
            <a:r>
              <a:rPr lang="en-US" sz="1800" dirty="0"/>
              <a:t>A robot must protect its own existence as long as such protection does not conflict with the First or Second Law.</a:t>
            </a:r>
          </a:p>
        </p:txBody>
      </p:sp>
      <p:pic>
        <p:nvPicPr>
          <p:cNvPr id="11266" name="Picture 2" descr="I, Robot | Summary, Characters, &amp; Facts | Britannica">
            <a:extLst>
              <a:ext uri="{FF2B5EF4-FFF2-40B4-BE49-F238E27FC236}">
                <a16:creationId xmlns:a16="http://schemas.microsoft.com/office/drawing/2014/main" id="{E416F373-0A24-648A-445D-D4C360D43A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68" r="18053"/>
          <a:stretch/>
        </p:blipFill>
        <p:spPr bwMode="auto">
          <a:xfrm>
            <a:off x="7959523" y="5471"/>
            <a:ext cx="1179535" cy="138518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 Robot - Wikipedia">
            <a:extLst>
              <a:ext uri="{FF2B5EF4-FFF2-40B4-BE49-F238E27FC236}">
                <a16:creationId xmlns:a16="http://schemas.microsoft.com/office/drawing/2014/main" id="{86F48A02-CDA8-E2CE-F317-767589001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56" y="3371150"/>
            <a:ext cx="1158844" cy="177235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4D29E164-7E17-CBAB-EF3D-6B01444E024E}"/>
              </a:ext>
            </a:extLst>
          </p:cNvPr>
          <p:cNvSpPr/>
          <p:nvPr/>
        </p:nvSpPr>
        <p:spPr>
          <a:xfrm>
            <a:off x="2048719" y="3982086"/>
            <a:ext cx="3536980" cy="486532"/>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rbel" panose="020B0503020204020204" pitchFamily="34" charset="0"/>
              </a:rPr>
              <a:t>What do you think?</a:t>
            </a:r>
          </a:p>
        </p:txBody>
      </p:sp>
    </p:spTree>
    <p:extLst>
      <p:ext uri="{BB962C8B-B14F-4D97-AF65-F5344CB8AC3E}">
        <p14:creationId xmlns:p14="http://schemas.microsoft.com/office/powerpoint/2010/main" val="399869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dirty="0"/>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p:txBody>
          <a:bodyPr/>
          <a:lstStyle/>
          <a:p>
            <a:r>
              <a:rPr lang="en-US" dirty="0" err="1">
                <a:hlinkClick r:id="rId2"/>
              </a:rPr>
              <a:t>Askell</a:t>
            </a:r>
            <a:r>
              <a:rPr lang="en-US" dirty="0">
                <a:hlinkClick r:id="rId2"/>
              </a:rPr>
              <a:t> et al. 2020</a:t>
            </a:r>
            <a:r>
              <a:rPr lang="en-US" dirty="0"/>
              <a:t>’s definition of “alignment”: </a:t>
            </a:r>
          </a:p>
          <a:p>
            <a:endParaRPr lang="en-US" dirty="0"/>
          </a:p>
          <a:p>
            <a:endParaRPr lang="en-US" dirty="0"/>
          </a:p>
          <a:p>
            <a:endParaRPr lang="en-US" dirty="0"/>
          </a:p>
          <a:p>
            <a:endParaRPr lang="en-US" dirty="0"/>
          </a:p>
          <a:p>
            <a:endParaRPr lang="en-US" dirty="0"/>
          </a:p>
          <a:p>
            <a:r>
              <a:rPr lang="en-US" dirty="0"/>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926616"/>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rbel" panose="020B0503020204020204" pitchFamily="34" charset="0"/>
              </a:rPr>
              <a:t>AI as “aligned” if it is,</a:t>
            </a:r>
            <a:br>
              <a:rPr lang="en-US" sz="2400" dirty="0">
                <a:solidFill>
                  <a:schemeClr val="tx1"/>
                </a:solidFill>
                <a:latin typeface="Corbel" panose="020B0503020204020204" pitchFamily="34" charset="0"/>
              </a:rPr>
            </a:br>
            <a:r>
              <a:rPr lang="en-US" sz="2400" b="1" dirty="0">
                <a:solidFill>
                  <a:schemeClr val="tx1"/>
                </a:solidFill>
                <a:latin typeface="Corbel" panose="020B0503020204020204" pitchFamily="34" charset="0"/>
              </a:rPr>
              <a:t>helpful</a:t>
            </a:r>
            <a:r>
              <a:rPr lang="en-US" sz="2400" dirty="0">
                <a:solidFill>
                  <a:schemeClr val="tx1"/>
                </a:solidFill>
                <a:latin typeface="Corbel" panose="020B0503020204020204" pitchFamily="34" charset="0"/>
              </a:rPr>
              <a:t>, </a:t>
            </a:r>
            <a:r>
              <a:rPr lang="en-US" sz="2400" b="1" dirty="0">
                <a:solidFill>
                  <a:schemeClr val="tx1"/>
                </a:solidFill>
                <a:latin typeface="Corbel" panose="020B0503020204020204" pitchFamily="34" charset="0"/>
              </a:rPr>
              <a:t>honest</a:t>
            </a:r>
            <a:r>
              <a:rPr lang="en-US" sz="2400" dirty="0">
                <a:solidFill>
                  <a:schemeClr val="tx1"/>
                </a:solidFill>
                <a:latin typeface="Corbel" panose="020B0503020204020204" pitchFamily="34" charset="0"/>
              </a:rPr>
              <a:t>, and </a:t>
            </a:r>
            <a:r>
              <a:rPr lang="en-US" sz="2400" b="1" dirty="0">
                <a:solidFill>
                  <a:schemeClr val="tx1"/>
                </a:solidFill>
                <a:latin typeface="Corbel" panose="020B0503020204020204" pitchFamily="34" charset="0"/>
              </a:rPr>
              <a:t>harmless</a:t>
            </a:r>
          </a:p>
        </p:txBody>
      </p:sp>
      <p:sp>
        <p:nvSpPr>
          <p:cNvPr id="6" name="Rounded Rectangle 5">
            <a:extLst>
              <a:ext uri="{FF2B5EF4-FFF2-40B4-BE49-F238E27FC236}">
                <a16:creationId xmlns:a16="http://schemas.microsoft.com/office/drawing/2014/main" id="{EBC20BD4-37FC-6B1B-7AEE-7FE50BAE5277}"/>
              </a:ext>
            </a:extLst>
          </p:cNvPr>
          <p:cNvSpPr/>
          <p:nvPr/>
        </p:nvSpPr>
        <p:spPr>
          <a:xfrm>
            <a:off x="2803509" y="4090241"/>
            <a:ext cx="3536980" cy="486532"/>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rbel" panose="020B0503020204020204" pitchFamily="34" charset="0"/>
              </a:rPr>
              <a:t>What do you think?</a:t>
            </a:r>
          </a:p>
        </p:txBody>
      </p:sp>
    </p:spTree>
    <p:extLst>
      <p:ext uri="{BB962C8B-B14F-4D97-AF65-F5344CB8AC3E}">
        <p14:creationId xmlns:p14="http://schemas.microsoft.com/office/powerpoint/2010/main" val="413667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dirty="0"/>
              <a:t>“Alignment” of AI</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a:xfrm>
            <a:off x="533920" y="1390650"/>
            <a:ext cx="5540956" cy="3077573"/>
          </a:xfrm>
        </p:spPr>
        <p:txBody>
          <a:bodyPr/>
          <a:lstStyle/>
          <a:p>
            <a:r>
              <a:rPr lang="en-US" sz="1800" dirty="0"/>
              <a:t>Making sure it does what its designers </a:t>
            </a:r>
            <a:r>
              <a:rPr lang="en-US" sz="1800" dirty="0">
                <a:solidFill>
                  <a:srgbClr val="C00000"/>
                </a:solidFill>
              </a:rPr>
              <a:t>intended</a:t>
            </a:r>
            <a:r>
              <a:rPr lang="en-US" sz="1800" dirty="0"/>
              <a:t>. </a:t>
            </a:r>
          </a:p>
          <a:p>
            <a:endParaRPr lang="en-US" sz="1800" dirty="0"/>
          </a:p>
          <a:p>
            <a:r>
              <a:rPr lang="en-US" sz="1800" dirty="0"/>
              <a:t>Making sure its outputs comply with </a:t>
            </a:r>
            <a:r>
              <a:rPr lang="en-US" sz="1800" dirty="0">
                <a:solidFill>
                  <a:srgbClr val="C00000"/>
                </a:solidFill>
              </a:rPr>
              <a:t>rules</a:t>
            </a:r>
            <a:r>
              <a:rPr lang="en-US" sz="1800" dirty="0"/>
              <a:t>.</a:t>
            </a:r>
          </a:p>
          <a:p>
            <a:endParaRPr lang="en-US" sz="1800" dirty="0"/>
          </a:p>
          <a:p>
            <a:r>
              <a:rPr lang="en-US" sz="1800" dirty="0"/>
              <a:t>Making sure it produces outputs that comply with </a:t>
            </a:r>
            <a:r>
              <a:rPr lang="en-US" sz="1800" dirty="0">
                <a:solidFill>
                  <a:srgbClr val="C00000"/>
                </a:solidFill>
              </a:rPr>
              <a:t>moral principles</a:t>
            </a:r>
            <a:r>
              <a:rPr lang="en-US" sz="1800" dirty="0"/>
              <a:t>. </a:t>
            </a:r>
          </a:p>
          <a:p>
            <a:endParaRPr lang="en-US" sz="1800" dirty="0"/>
          </a:p>
          <a:p>
            <a:r>
              <a:rPr lang="en-US" sz="1800" dirty="0"/>
              <a:t>…</a:t>
            </a:r>
          </a:p>
          <a:p>
            <a:pPr marL="0" indent="0">
              <a:buNone/>
            </a:pPr>
            <a:endParaRPr lang="en-US" sz="1800" dirty="0"/>
          </a:p>
          <a:p>
            <a:endParaRPr lang="en-US" sz="1800" dirty="0"/>
          </a:p>
          <a:p>
            <a:endParaRPr lang="en-US" sz="1800" dirty="0"/>
          </a:p>
        </p:txBody>
      </p:sp>
      <p:sp>
        <p:nvSpPr>
          <p:cNvPr id="4" name="TextBox 3">
            <a:extLst>
              <a:ext uri="{FF2B5EF4-FFF2-40B4-BE49-F238E27FC236}">
                <a16:creationId xmlns:a16="http://schemas.microsoft.com/office/drawing/2014/main" id="{0ECFE5B7-BDBF-08FF-B89C-EEFF3EE4DABF}"/>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Credit: Gillian Hadfield]</a:t>
            </a:r>
            <a:endParaRPr lang="en-US" sz="1050" dirty="0"/>
          </a:p>
        </p:txBody>
      </p:sp>
      <p:pic>
        <p:nvPicPr>
          <p:cNvPr id="2050" name="Picture 2" descr="The Alignment Problem | Brian Christian">
            <a:extLst>
              <a:ext uri="{FF2B5EF4-FFF2-40B4-BE49-F238E27FC236}">
                <a16:creationId xmlns:a16="http://schemas.microsoft.com/office/drawing/2014/main" id="{4739631C-FDA8-B058-1FA7-47EC6ADEF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325" y="869770"/>
            <a:ext cx="2255649" cy="340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722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100"/>
          <p:cNvSpPr txBox="1">
            <a:spLocks noGrp="1"/>
          </p:cNvSpPr>
          <p:nvPr>
            <p:ph type="title"/>
          </p:nvPr>
        </p:nvSpPr>
        <p:spPr>
          <a:xfrm>
            <a:off x="533919" y="282048"/>
            <a:ext cx="8610081" cy="857542"/>
          </a:xfrm>
          <a:prstGeom prst="rect">
            <a:avLst/>
          </a:prstGeom>
        </p:spPr>
        <p:txBody>
          <a:bodyPr spcFirstLastPara="1" wrap="square" lIns="91425" tIns="91425" rIns="91425" bIns="91425" anchor="t" anchorCtr="0">
            <a:normAutofit fontScale="90000"/>
          </a:bodyPr>
          <a:lstStyle/>
          <a:p>
            <a:r>
              <a:rPr lang="ru" dirty="0"/>
              <a:t>Why </a:t>
            </a:r>
            <a:r>
              <a:rPr lang="en-US" dirty="0"/>
              <a:t>Computational Frameworks to Alignment?</a:t>
            </a:r>
            <a:endParaRPr dirty="0"/>
          </a:p>
        </p:txBody>
      </p:sp>
      <p:sp>
        <p:nvSpPr>
          <p:cNvPr id="1902" name="Google Shape;1902;p100"/>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buNone/>
            </a:pPr>
            <a:r>
              <a:rPr lang="ru" dirty="0"/>
              <a:t>How do you create / code a loss function for:</a:t>
            </a:r>
            <a:endParaRPr dirty="0"/>
          </a:p>
          <a:p>
            <a:pPr marL="400050" indent="-285750">
              <a:spcBef>
                <a:spcPts val="1200"/>
              </a:spcBef>
            </a:pPr>
            <a:r>
              <a:rPr lang="en-US" dirty="0"/>
              <a:t>What is </a:t>
            </a:r>
            <a:r>
              <a:rPr lang="en-US" i="1" dirty="0"/>
              <a:t>lawful</a:t>
            </a:r>
            <a:r>
              <a:rPr lang="en-US" dirty="0"/>
              <a:t>?</a:t>
            </a:r>
          </a:p>
          <a:p>
            <a:pPr marL="400050" indent="-285750"/>
            <a:r>
              <a:rPr lang="ru" dirty="0"/>
              <a:t>What is </a:t>
            </a:r>
            <a:r>
              <a:rPr lang="ru" i="1" dirty="0"/>
              <a:t>ethical</a:t>
            </a:r>
            <a:r>
              <a:rPr lang="ru" dirty="0"/>
              <a:t>?</a:t>
            </a:r>
            <a:endParaRPr dirty="0"/>
          </a:p>
          <a:p>
            <a:pPr marL="400050" indent="-285750"/>
            <a:r>
              <a:rPr lang="ru" dirty="0"/>
              <a:t>What is </a:t>
            </a:r>
            <a:r>
              <a:rPr lang="ru" i="1" dirty="0"/>
              <a:t>safe</a:t>
            </a:r>
            <a:r>
              <a:rPr lang="ru" dirty="0"/>
              <a:t>?</a:t>
            </a:r>
            <a:endParaRPr lang="en-US" dirty="0"/>
          </a:p>
          <a:p>
            <a:pPr marL="400050" indent="-285750"/>
            <a:r>
              <a:rPr lang="en-US" dirty="0"/>
              <a:t>What is </a:t>
            </a:r>
            <a:r>
              <a:rPr lang="en-US" i="1" dirty="0"/>
              <a:t>funny</a:t>
            </a:r>
            <a:r>
              <a:rPr lang="en-US" dirty="0"/>
              <a:t>?</a:t>
            </a:r>
          </a:p>
          <a:p>
            <a:pPr marL="400050" indent="-285750"/>
            <a:r>
              <a:rPr lang="en-US" dirty="0"/>
              <a:t>….</a:t>
            </a:r>
          </a:p>
        </p:txBody>
      </p:sp>
      <p:sp>
        <p:nvSpPr>
          <p:cNvPr id="1904" name="Google Shape;1904;p100"/>
          <p:cNvSpPr txBox="1"/>
          <p:nvPr/>
        </p:nvSpPr>
        <p:spPr>
          <a:xfrm>
            <a:off x="4572000" y="2778105"/>
            <a:ext cx="4408538" cy="490553"/>
          </a:xfrm>
          <a:prstGeom prst="rect">
            <a:avLst/>
          </a:prstGeom>
          <a:noFill/>
          <a:ln>
            <a:noFill/>
          </a:ln>
        </p:spPr>
        <p:txBody>
          <a:bodyPr spcFirstLastPara="1" wrap="square" lIns="91425" tIns="91425" rIns="91425" bIns="91425" anchor="t" anchorCtr="0">
            <a:spAutoFit/>
          </a:bodyPr>
          <a:lstStyle/>
          <a:p>
            <a:r>
              <a:rPr lang="ru" sz="1988" dirty="0">
                <a:solidFill>
                  <a:srgbClr val="C00000"/>
                </a:solidFill>
                <a:latin typeface="Tahoma" panose="020B0604030504040204" pitchFamily="34" charset="0"/>
                <a:ea typeface="Tahoma" panose="020B0604030504040204" pitchFamily="34" charset="0"/>
                <a:cs typeface="Tahoma" panose="020B0604030504040204" pitchFamily="34" charset="0"/>
              </a:rPr>
              <a:t>Don’t encode it, model it!</a:t>
            </a:r>
            <a:endParaRPr sz="1988"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43EF008D-6698-A4CF-C057-C2916A9D6355}"/>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3" name="Rounded Rectangle 2">
            <a:extLst>
              <a:ext uri="{FF2B5EF4-FFF2-40B4-BE49-F238E27FC236}">
                <a16:creationId xmlns:a16="http://schemas.microsoft.com/office/drawing/2014/main" id="{90F6A2AA-FE1F-5939-3646-106C3A5CFEAB}"/>
              </a:ext>
            </a:extLst>
          </p:cNvPr>
          <p:cNvSpPr/>
          <p:nvPr/>
        </p:nvSpPr>
        <p:spPr>
          <a:xfrm>
            <a:off x="470779" y="3611400"/>
            <a:ext cx="8218273"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rbel" panose="020B0503020204020204" pitchFamily="34" charset="0"/>
              </a:rPr>
              <a:t>We’re [over-]simplifying the problem for now. </a:t>
            </a:r>
            <a:br>
              <a:rPr lang="en-US" sz="2400" dirty="0">
                <a:solidFill>
                  <a:schemeClr val="tx1"/>
                </a:solidFill>
                <a:latin typeface="Corbel" panose="020B0503020204020204" pitchFamily="34" charset="0"/>
              </a:rPr>
            </a:br>
            <a:r>
              <a:rPr lang="en-US" sz="2400" dirty="0">
                <a:solidFill>
                  <a:schemeClr val="tx1"/>
                </a:solidFill>
                <a:latin typeface="Corbel" panose="020B0503020204020204" pitchFamily="34" charset="0"/>
              </a:rPr>
              <a:t>After seeing the details, we will come back to the big picture!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10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1723-6CD7-8CC0-5D10-A3D163FF7E91}"/>
              </a:ext>
            </a:extLst>
          </p:cNvPr>
          <p:cNvSpPr>
            <a:spLocks noGrp="1"/>
          </p:cNvSpPr>
          <p:nvPr>
            <p:ph type="title"/>
          </p:nvPr>
        </p:nvSpPr>
        <p:spPr/>
        <p:txBody>
          <a:bodyPr/>
          <a:lstStyle/>
          <a:p>
            <a:r>
              <a:rPr lang="en-US" dirty="0"/>
              <a:t>Logistics Recap </a:t>
            </a:r>
          </a:p>
        </p:txBody>
      </p:sp>
      <p:sp>
        <p:nvSpPr>
          <p:cNvPr id="3" name="Text Placeholder 2">
            <a:extLst>
              <a:ext uri="{FF2B5EF4-FFF2-40B4-BE49-F238E27FC236}">
                <a16:creationId xmlns:a16="http://schemas.microsoft.com/office/drawing/2014/main" id="{A43D47C8-0707-26D9-6AE2-142C799757CD}"/>
              </a:ext>
            </a:extLst>
          </p:cNvPr>
          <p:cNvSpPr>
            <a:spLocks noGrp="1"/>
          </p:cNvSpPr>
          <p:nvPr>
            <p:ph type="body" sz="quarter" idx="16"/>
          </p:nvPr>
        </p:nvSpPr>
        <p:spPr/>
        <p:txBody>
          <a:bodyPr/>
          <a:lstStyle/>
          <a:p>
            <a:r>
              <a:rPr lang="en-US" dirty="0"/>
              <a:t>HW7 will be released today! This is the last one, phew … </a:t>
            </a:r>
          </a:p>
          <a:p>
            <a:endParaRPr lang="en-US" dirty="0"/>
          </a:p>
          <a:p>
            <a:r>
              <a:rPr lang="en-US" dirty="0"/>
              <a:t>We haver a quiz scheduled for next week Thursday. </a:t>
            </a:r>
          </a:p>
          <a:p>
            <a:pPr lvl="1"/>
            <a:r>
              <a:rPr lang="en-US" dirty="0"/>
              <a:t>Will cover everything from day 1 till the end of today’s class. </a:t>
            </a:r>
          </a:p>
          <a:p>
            <a:pPr lvl="1"/>
            <a:endParaRPr lang="en-US" dirty="0"/>
          </a:p>
          <a:p>
            <a:r>
              <a:rPr lang="en-US" dirty="0"/>
              <a:t>Questions for you: </a:t>
            </a:r>
          </a:p>
          <a:p>
            <a:pPr marL="684212" lvl="1" indent="-342900">
              <a:buFont typeface="+mj-lt"/>
              <a:buAutoNum type="arabicPeriod"/>
            </a:pPr>
            <a:r>
              <a:rPr lang="en-US" dirty="0"/>
              <a:t>I am open to the idea of pushing Quiz 2 to the Tuesday after the spring break if you’re overwhelmed with deadlines next week. But I worry about it ruining your break. What do you think? It’s your choice. Please voice your opinion. </a:t>
            </a:r>
          </a:p>
          <a:p>
            <a:pPr marL="684212" lvl="1" indent="-342900">
              <a:buFont typeface="+mj-lt"/>
              <a:buAutoNum type="arabicPeriod"/>
            </a:pPr>
            <a:r>
              <a:rPr lang="en-US" dirty="0"/>
              <a:t>I am also open to the idea of pushing HW7 deadline to after the spring break. Again, I don’t want to create more problems for you. </a:t>
            </a:r>
          </a:p>
        </p:txBody>
      </p:sp>
    </p:spTree>
    <p:extLst>
      <p:ext uri="{BB962C8B-B14F-4D97-AF65-F5344CB8AC3E}">
        <p14:creationId xmlns:p14="http://schemas.microsoft.com/office/powerpoint/2010/main" val="310876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dirty="0"/>
              <a:t>Aligning Language Models: </a:t>
            </a:r>
          </a:p>
          <a:p>
            <a:pPr algn="ctr"/>
            <a:r>
              <a:rPr lang="en-US" sz="4800" dirty="0"/>
              <a:t>Instruction-tuning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1296493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dirty="0">
                <a:solidFill>
                  <a:srgbClr val="C00000"/>
                </a:solidFill>
              </a:rPr>
              <a:t>Finetuning </a:t>
            </a:r>
            <a:r>
              <a:rPr lang="en-US" dirty="0"/>
              <a:t>language models on a collection of datasets that involve mapping </a:t>
            </a:r>
            <a:r>
              <a:rPr lang="en-US" dirty="0">
                <a:solidFill>
                  <a:srgbClr val="C00000"/>
                </a:solidFill>
              </a:rPr>
              <a:t>language instructions </a:t>
            </a:r>
            <a:r>
              <a:rPr lang="en-US" dirty="0"/>
              <a:t>to their corresponding </a:t>
            </a:r>
            <a:r>
              <a:rPr lang="en-US" dirty="0">
                <a:solidFill>
                  <a:srgbClr val="C00000"/>
                </a:solidFill>
              </a:rPr>
              <a:t>desirable generations</a:t>
            </a:r>
            <a:r>
              <a:rPr lang="en-US" dirty="0"/>
              <a:t>. </a:t>
            </a:r>
          </a:p>
        </p:txBody>
      </p:sp>
    </p:spTree>
    <p:extLst>
      <p:ext uri="{BB962C8B-B14F-4D97-AF65-F5344CB8AC3E}">
        <p14:creationId xmlns:p14="http://schemas.microsoft.com/office/powerpoint/2010/main" val="707368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23" name="Content Placeholder 4">
            <a:extLst>
              <a:ext uri="{FF2B5EF4-FFF2-40B4-BE49-F238E27FC236}">
                <a16:creationId xmlns:a16="http://schemas.microsoft.com/office/drawing/2014/main" id="{8E255C13-CA9C-CEB1-37FE-D7630CE41664}"/>
              </a:ext>
            </a:extLst>
          </p:cNvPr>
          <p:cNvSpPr>
            <a:spLocks noGrp="1"/>
          </p:cNvSpPr>
          <p:nvPr>
            <p:ph type="body" sz="quarter" idx="16"/>
          </p:nvPr>
        </p:nvSpPr>
        <p:spPr>
          <a:xfrm>
            <a:off x="533919" y="1072598"/>
            <a:ext cx="8610081" cy="3077573"/>
          </a:xfrm>
        </p:spPr>
        <p:txBody>
          <a:bodyPr>
            <a:normAutofit/>
          </a:bodyPr>
          <a:lstStyle/>
          <a:p>
            <a:pPr>
              <a:buFont typeface="+mj-lt"/>
              <a:buAutoNum type="arabicPeriod"/>
            </a:pPr>
            <a:r>
              <a:rPr lang="en-US" sz="1800" spc="-4" dirty="0">
                <a:latin typeface="Corbel" panose="020B0503020204020204" pitchFamily="34" charset="0"/>
                <a:cs typeface="Calibri"/>
              </a:rPr>
              <a:t>Collect</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examples</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of</a:t>
            </a:r>
            <a:r>
              <a:rPr lang="en-US" sz="1800" dirty="0">
                <a:latin typeface="Corbel" panose="020B0503020204020204" pitchFamily="34" charset="0"/>
                <a:cs typeface="Calibri"/>
              </a:rPr>
              <a:t> </a:t>
            </a:r>
            <a:r>
              <a:rPr lang="en-US" sz="1800" spc="-4" dirty="0">
                <a:latin typeface="Corbel" panose="020B0503020204020204" pitchFamily="34" charset="0"/>
                <a:cs typeface="Calibri"/>
              </a:rPr>
              <a:t>(instruction,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output)</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pairs</a:t>
            </a:r>
            <a:r>
              <a:rPr lang="en-US" sz="1800" dirty="0">
                <a:latin typeface="Corbel" panose="020B0503020204020204" pitchFamily="34" charset="0"/>
                <a:cs typeface="Calibri"/>
              </a:rPr>
              <a:t> across</a:t>
            </a:r>
            <a:r>
              <a:rPr lang="en-US" sz="1800" spc="-4" dirty="0">
                <a:latin typeface="Corbel" panose="020B0503020204020204" pitchFamily="34" charset="0"/>
                <a:cs typeface="Calibri"/>
              </a:rPr>
              <a:t> </a:t>
            </a:r>
            <a:r>
              <a:rPr lang="en-US" sz="1800" dirty="0">
                <a:latin typeface="Corbel" panose="020B0503020204020204" pitchFamily="34" charset="0"/>
                <a:cs typeface="Calibri"/>
              </a:rPr>
              <a:t>many</a:t>
            </a:r>
            <a:r>
              <a:rPr lang="en-US" sz="1800" spc="4" dirty="0">
                <a:latin typeface="Corbel" panose="020B0503020204020204" pitchFamily="34" charset="0"/>
                <a:cs typeface="Calibri"/>
              </a:rPr>
              <a:t> </a:t>
            </a:r>
            <a:r>
              <a:rPr lang="en-US" sz="1800" spc="-4" dirty="0">
                <a:latin typeface="Corbel" panose="020B0503020204020204" pitchFamily="34" charset="0"/>
                <a:cs typeface="Calibri"/>
              </a:rPr>
              <a:t>tasks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dirty="0">
                <a:latin typeface="Corbel" panose="020B0503020204020204" pitchFamily="34" charset="0"/>
                <a:cs typeface="Calibri"/>
              </a:rPr>
              <a:t>finetune</a:t>
            </a:r>
            <a:r>
              <a:rPr lang="en-US" sz="1800" spc="4" dirty="0">
                <a:latin typeface="Corbel" panose="020B0503020204020204" pitchFamily="34" charset="0"/>
                <a:cs typeface="Calibri"/>
              </a:rPr>
              <a:t> </a:t>
            </a:r>
            <a:r>
              <a:rPr lang="en-US" sz="1800" dirty="0">
                <a:latin typeface="Corbel" panose="020B0503020204020204" pitchFamily="34" charset="0"/>
                <a:cs typeface="Calibri"/>
              </a:rPr>
              <a:t>an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LM</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r>
              <a:rPr lang="en-US" sz="1800" spc="-4" dirty="0">
                <a:latin typeface="Corbel" panose="020B0503020204020204" pitchFamily="34" charset="0"/>
                <a:cs typeface="Calibri"/>
              </a:rPr>
              <a:t>Evaluate</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on</a:t>
            </a:r>
            <a:r>
              <a:rPr lang="en-US" sz="1800" spc="4" dirty="0">
                <a:latin typeface="Corbel" panose="020B0503020204020204" pitchFamily="34" charset="0"/>
                <a:cs typeface="Calibri"/>
              </a:rPr>
              <a:t> </a:t>
            </a:r>
            <a:r>
              <a:rPr lang="en-US" sz="1800" dirty="0">
                <a:latin typeface="Corbel" panose="020B0503020204020204" pitchFamily="34" charset="0"/>
                <a:cs typeface="Calibri"/>
              </a:rPr>
              <a:t>unseen</a:t>
            </a:r>
            <a:r>
              <a:rPr lang="en-US" sz="1800" spc="-11" dirty="0">
                <a:latin typeface="Corbel" panose="020B0503020204020204" pitchFamily="34" charset="0"/>
                <a:cs typeface="Calibri"/>
              </a:rPr>
              <a:t> </a:t>
            </a:r>
            <a:r>
              <a:rPr lang="en-US" sz="1800" dirty="0">
                <a:latin typeface="Corbel" panose="020B0503020204020204" pitchFamily="34" charset="0"/>
                <a:cs typeface="Calibri"/>
              </a:rPr>
              <a:t>tasks</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dirty="0"/>
          </a:p>
        </p:txBody>
      </p:sp>
      <p:sp>
        <p:nvSpPr>
          <p:cNvPr id="18" name="object 17">
            <a:extLst>
              <a:ext uri="{FF2B5EF4-FFF2-40B4-BE49-F238E27FC236}">
                <a16:creationId xmlns:a16="http://schemas.microsoft.com/office/drawing/2014/main" id="{58A6BAF7-2FCB-26BC-425C-88D57DE070B3}"/>
              </a:ext>
            </a:extLst>
          </p:cNvPr>
          <p:cNvSpPr txBox="1"/>
          <p:nvPr/>
        </p:nvSpPr>
        <p:spPr>
          <a:xfrm>
            <a:off x="5331249" y="502473"/>
            <a:ext cx="4924112" cy="345607"/>
          </a:xfrm>
          <a:prstGeom prst="rect">
            <a:avLst/>
          </a:prstGeom>
        </p:spPr>
        <p:txBody>
          <a:bodyPr vert="horz" wrap="square" lIns="0" tIns="9525" rIns="0" bIns="0" rtlCol="0">
            <a:spAutoFit/>
          </a:bodyPr>
          <a:lstStyle/>
          <a:p>
            <a:pPr marL="9525">
              <a:spcBef>
                <a:spcPts val="75"/>
              </a:spcBef>
            </a:pPr>
            <a:r>
              <a:rPr sz="1050" spc="-4" dirty="0">
                <a:latin typeface="Corbel" panose="020B0503020204020204" pitchFamily="34" charset="0"/>
                <a:cs typeface="Calibri"/>
              </a:rPr>
              <a:t>[</a:t>
            </a:r>
            <a:r>
              <a:rPr lang="en-US" sz="1050" spc="-4" dirty="0">
                <a:latin typeface="Corbel" panose="020B0503020204020204" pitchFamily="34" charset="0"/>
                <a:cs typeface="Calibri"/>
              </a:rPr>
              <a:t>Weller et al. 2020. Mishra et al. 2021; Wang et al. 2022, </a:t>
            </a:r>
          </a:p>
          <a:p>
            <a:pPr marL="9525">
              <a:spcBef>
                <a:spcPts val="75"/>
              </a:spcBef>
            </a:pPr>
            <a:r>
              <a:rPr lang="en-US" sz="1050" spc="-4" dirty="0" err="1">
                <a:latin typeface="Corbel" panose="020B0503020204020204" pitchFamily="34" charset="0"/>
                <a:cs typeface="Calibri"/>
              </a:rPr>
              <a:t>Sanh</a:t>
            </a:r>
            <a:r>
              <a:rPr lang="en-US" sz="1050" spc="-4" dirty="0">
                <a:latin typeface="Corbel" panose="020B0503020204020204" pitchFamily="34" charset="0"/>
                <a:cs typeface="Calibri"/>
              </a:rPr>
              <a:t> et al. 2022; Wei et al., 2022, Chung et al. 2022, many others </a:t>
            </a:r>
            <a:r>
              <a:rPr sz="1050" dirty="0">
                <a:latin typeface="Corbel" panose="020B0503020204020204" pitchFamily="34" charset="0"/>
                <a:cs typeface="Calibri"/>
              </a:rPr>
              <a:t>]</a:t>
            </a:r>
          </a:p>
        </p:txBody>
      </p:sp>
    </p:spTree>
    <p:extLst>
      <p:ext uri="{BB962C8B-B14F-4D97-AF65-F5344CB8AC3E}">
        <p14:creationId xmlns:p14="http://schemas.microsoft.com/office/powerpoint/2010/main" val="2362131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Data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dirty="0"/>
              <a:t>Labeled data is the key here. </a:t>
            </a:r>
          </a:p>
          <a:p>
            <a:r>
              <a:rPr lang="en-US" dirty="0"/>
              <a:t>Good data must represent a variety of “tasks”. </a:t>
            </a:r>
          </a:p>
        </p:txBody>
      </p:sp>
      <p:sp>
        <p:nvSpPr>
          <p:cNvPr id="7" name="TextBox 6">
            <a:extLst>
              <a:ext uri="{FF2B5EF4-FFF2-40B4-BE49-F238E27FC236}">
                <a16:creationId xmlns:a16="http://schemas.microsoft.com/office/drawing/2014/main" id="{90D8E5BE-618F-E8EC-94E9-09506899A4FC}"/>
              </a:ext>
            </a:extLst>
          </p:cNvPr>
          <p:cNvSpPr txBox="1"/>
          <p:nvPr/>
        </p:nvSpPr>
        <p:spPr>
          <a:xfrm>
            <a:off x="926327" y="2507144"/>
            <a:ext cx="4572000" cy="1815882"/>
          </a:xfrm>
          <a:prstGeom prst="rect">
            <a:avLst/>
          </a:prstGeom>
          <a:noFill/>
        </p:spPr>
        <p:txBody>
          <a:bodyPr wrap="square">
            <a:spAutoFit/>
          </a:bodyPr>
          <a:lstStyle/>
          <a:p>
            <a:r>
              <a:rPr lang="en-US" dirty="0"/>
              <a:t>In </a:t>
            </a:r>
            <a:r>
              <a:rPr lang="en-US" dirty="0">
                <a:solidFill>
                  <a:srgbClr val="00B050"/>
                </a:solidFill>
              </a:rPr>
              <a:t>traditional NLP</a:t>
            </a:r>
            <a:r>
              <a:rPr lang="en-US" dirty="0"/>
              <a:t>, “tasks” were defined as subproblem frequently used in products: </a:t>
            </a:r>
          </a:p>
          <a:p>
            <a:pPr lvl="1"/>
            <a:r>
              <a:rPr lang="en-US" dirty="0"/>
              <a:t>Sentiment classification </a:t>
            </a:r>
          </a:p>
          <a:p>
            <a:pPr lvl="1"/>
            <a:r>
              <a:rPr lang="en-US" dirty="0"/>
              <a:t>Text summarization </a:t>
            </a:r>
          </a:p>
          <a:p>
            <a:pPr lvl="1"/>
            <a:r>
              <a:rPr lang="en-US" dirty="0"/>
              <a:t>Question answering </a:t>
            </a:r>
          </a:p>
          <a:p>
            <a:pPr lvl="1"/>
            <a:r>
              <a:rPr lang="en-US" dirty="0"/>
              <a:t>Textual entailment </a:t>
            </a:r>
          </a:p>
          <a:p>
            <a:pPr lvl="1"/>
            <a:r>
              <a:rPr lang="en-US" dirty="0"/>
              <a:t>Machine translation </a:t>
            </a:r>
          </a:p>
          <a:p>
            <a:pPr lvl="1"/>
            <a:r>
              <a:rPr lang="en-US" dirty="0"/>
              <a:t>… </a:t>
            </a:r>
          </a:p>
        </p:txBody>
      </p:sp>
    </p:spTree>
    <p:extLst>
      <p:ext uri="{BB962C8B-B14F-4D97-AF65-F5344CB8AC3E}">
        <p14:creationId xmlns:p14="http://schemas.microsoft.com/office/powerpoint/2010/main" val="781247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Data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dirty="0"/>
              <a:t>Labeled data is the key here. </a:t>
            </a:r>
          </a:p>
          <a:p>
            <a:r>
              <a:rPr lang="en-US" dirty="0"/>
              <a:t>Good data must represent a variety of “tasks”. But what is a “task”? </a:t>
            </a:r>
          </a:p>
        </p:txBody>
      </p:sp>
      <p:sp>
        <p:nvSpPr>
          <p:cNvPr id="7" name="TextBox 6">
            <a:extLst>
              <a:ext uri="{FF2B5EF4-FFF2-40B4-BE49-F238E27FC236}">
                <a16:creationId xmlns:a16="http://schemas.microsoft.com/office/drawing/2014/main" id="{90D8E5BE-618F-E8EC-94E9-09506899A4FC}"/>
              </a:ext>
            </a:extLst>
          </p:cNvPr>
          <p:cNvSpPr txBox="1"/>
          <p:nvPr/>
        </p:nvSpPr>
        <p:spPr>
          <a:xfrm>
            <a:off x="616226" y="2228848"/>
            <a:ext cx="3749040" cy="1651389"/>
          </a:xfrm>
          <a:prstGeom prst="roundRect">
            <a:avLst>
              <a:gd name="adj" fmla="val 7565"/>
            </a:avLst>
          </a:prstGeom>
          <a:solidFill>
            <a:schemeClr val="bg1">
              <a:lumMod val="95000"/>
              <a:alpha val="63529"/>
            </a:schemeClr>
          </a:solidFill>
          <a:ln>
            <a:solidFill>
              <a:schemeClr val="bg1">
                <a:lumMod val="85000"/>
              </a:schemeClr>
            </a:solidFill>
          </a:ln>
        </p:spPr>
        <p:txBody>
          <a:bodyPr wrap="square" lIns="9144" rIns="9144" anchor="ctr">
            <a:noAutofit/>
          </a:bodyPr>
          <a:lstStyle/>
          <a:p>
            <a:r>
              <a:rPr lang="en-US" sz="1500" dirty="0">
                <a:latin typeface="Tahoma" panose="020B0604030504040204" pitchFamily="34" charset="0"/>
                <a:ea typeface="Tahoma" panose="020B0604030504040204" pitchFamily="34" charset="0"/>
                <a:cs typeface="Tahoma" panose="020B0604030504040204" pitchFamily="34" charset="0"/>
              </a:rPr>
              <a:t>In </a:t>
            </a:r>
            <a:r>
              <a:rPr lang="en-US" sz="1500" dirty="0">
                <a:solidFill>
                  <a:srgbClr val="00B050"/>
                </a:solidFill>
                <a:latin typeface="Tahoma" panose="020B0604030504040204" pitchFamily="34" charset="0"/>
                <a:ea typeface="Tahoma" panose="020B0604030504040204" pitchFamily="34" charset="0"/>
                <a:cs typeface="Tahoma" panose="020B0604030504040204" pitchFamily="34" charset="0"/>
              </a:rPr>
              <a:t>traditional NLP</a:t>
            </a:r>
            <a:r>
              <a:rPr lang="en-US" sz="1500" dirty="0">
                <a:latin typeface="Tahoma" panose="020B0604030504040204" pitchFamily="34" charset="0"/>
                <a:ea typeface="Tahoma" panose="020B0604030504040204" pitchFamily="34" charset="0"/>
                <a:cs typeface="Tahoma" panose="020B0604030504040204" pitchFamily="34" charset="0"/>
              </a:rPr>
              <a:t>, “tasks” were defined as subproblem frequently used in products: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Sentiment classification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Text summarization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Question answering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Machine translation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Textual entailment </a:t>
            </a:r>
          </a:p>
        </p:txBody>
      </p:sp>
      <p:sp>
        <p:nvSpPr>
          <p:cNvPr id="2" name="TextBox 1">
            <a:extLst>
              <a:ext uri="{FF2B5EF4-FFF2-40B4-BE49-F238E27FC236}">
                <a16:creationId xmlns:a16="http://schemas.microsoft.com/office/drawing/2014/main" id="{1D8D076A-9C7E-2268-8A5B-7ECFA3C08154}"/>
              </a:ext>
            </a:extLst>
          </p:cNvPr>
          <p:cNvSpPr txBox="1"/>
          <p:nvPr/>
        </p:nvSpPr>
        <p:spPr>
          <a:xfrm>
            <a:off x="4436829" y="2228846"/>
            <a:ext cx="4252763" cy="1651389"/>
          </a:xfrm>
          <a:prstGeom prst="roundRect">
            <a:avLst>
              <a:gd name="adj" fmla="val 7565"/>
            </a:avLst>
          </a:prstGeom>
          <a:solidFill>
            <a:schemeClr val="bg1">
              <a:lumMod val="95000"/>
              <a:alpha val="63529"/>
            </a:schemeClr>
          </a:solidFill>
          <a:ln>
            <a:solidFill>
              <a:schemeClr val="bg1">
                <a:lumMod val="85000"/>
              </a:schemeClr>
            </a:solidFill>
          </a:ln>
        </p:spPr>
        <p:txBody>
          <a:bodyPr wrap="square" lIns="9144" rIns="9144" anchor="ctr">
            <a:noAutofit/>
          </a:bodyPr>
          <a:lstStyle/>
          <a:p>
            <a:r>
              <a:rPr lang="en-US" sz="1500" dirty="0">
                <a:latin typeface="Tahoma" panose="020B0604030504040204" pitchFamily="34" charset="0"/>
                <a:ea typeface="Tahoma" panose="020B0604030504040204" pitchFamily="34" charset="0"/>
                <a:cs typeface="Tahoma" panose="020B0604030504040204" pitchFamily="34" charset="0"/>
              </a:rPr>
              <a:t>What humans need: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“Is this review positive or negative?”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“What are the weaknesses in my argument?”</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“Revise this email so that it’s more polite.”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“Expand this this sentence.”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“Eli5 the Laplace transform.”</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 </a:t>
            </a:r>
          </a:p>
        </p:txBody>
      </p:sp>
      <p:sp>
        <p:nvSpPr>
          <p:cNvPr id="6" name="Rounded Rectangular Callout 5">
            <a:extLst>
              <a:ext uri="{FF2B5EF4-FFF2-40B4-BE49-F238E27FC236}">
                <a16:creationId xmlns:a16="http://schemas.microsoft.com/office/drawing/2014/main" id="{A11899D7-D76E-8081-F0D3-16A8F984984C}"/>
              </a:ext>
            </a:extLst>
          </p:cNvPr>
          <p:cNvSpPr/>
          <p:nvPr/>
        </p:nvSpPr>
        <p:spPr>
          <a:xfrm>
            <a:off x="4945711" y="4027097"/>
            <a:ext cx="3307743" cy="930726"/>
          </a:xfrm>
          <a:prstGeom prst="wedgeRoundRectCallout">
            <a:avLst>
              <a:gd name="adj1" fmla="val -21235"/>
              <a:gd name="adj2" fmla="val -677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Quite </a:t>
            </a:r>
            <a:r>
              <a:rPr lang="en-US" dirty="0">
                <a:solidFill>
                  <a:srgbClr val="C00000"/>
                </a:solidFill>
              </a:rPr>
              <a:t>diverse </a:t>
            </a:r>
            <a:r>
              <a:rPr lang="en-US" dirty="0">
                <a:solidFill>
                  <a:schemeClr val="tx1"/>
                </a:solidFill>
              </a:rPr>
              <a:t>and </a:t>
            </a:r>
            <a:r>
              <a:rPr lang="en-US" dirty="0">
                <a:solidFill>
                  <a:srgbClr val="C00000"/>
                </a:solidFill>
              </a:rPr>
              <a:t>fluid</a:t>
            </a:r>
            <a:r>
              <a:rPr lang="en-US" dirty="0">
                <a:solidFill>
                  <a:schemeClr val="tx1"/>
                </a:solidFill>
              </a:rPr>
              <a:t>. </a:t>
            </a:r>
            <a:br>
              <a:rPr lang="en-US" dirty="0">
                <a:solidFill>
                  <a:schemeClr val="tx1"/>
                </a:solidFill>
              </a:rPr>
            </a:br>
            <a:r>
              <a:rPr lang="en-US" dirty="0">
                <a:solidFill>
                  <a:srgbClr val="C00000"/>
                </a:solidFill>
              </a:rPr>
              <a:t>Hard </a:t>
            </a:r>
            <a:r>
              <a:rPr lang="en-US" dirty="0">
                <a:solidFill>
                  <a:schemeClr val="tx1"/>
                </a:solidFill>
              </a:rPr>
              <a:t>to fully define/characterize. </a:t>
            </a:r>
          </a:p>
          <a:p>
            <a:pPr algn="ctr"/>
            <a:r>
              <a:rPr lang="en-US" dirty="0">
                <a:solidFill>
                  <a:schemeClr val="tx1"/>
                </a:solidFill>
              </a:rPr>
              <a:t>We don’t fully know them since they just happen in some random contexts. </a:t>
            </a:r>
          </a:p>
        </p:txBody>
      </p:sp>
      <p:sp>
        <p:nvSpPr>
          <p:cNvPr id="8" name="Rounded Rectangular Callout 7">
            <a:extLst>
              <a:ext uri="{FF2B5EF4-FFF2-40B4-BE49-F238E27FC236}">
                <a16:creationId xmlns:a16="http://schemas.microsoft.com/office/drawing/2014/main" id="{BE6595BE-D306-71D1-191C-C9CFAF52A20D}"/>
              </a:ext>
            </a:extLst>
          </p:cNvPr>
          <p:cNvSpPr/>
          <p:nvPr/>
        </p:nvSpPr>
        <p:spPr>
          <a:xfrm>
            <a:off x="524666" y="4027097"/>
            <a:ext cx="3840600" cy="930726"/>
          </a:xfrm>
          <a:prstGeom prst="wedgeRoundRectCallout">
            <a:avLst>
              <a:gd name="adj1" fmla="val -21235"/>
              <a:gd name="adj2" fmla="val -677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Narrow</a:t>
            </a:r>
            <a:r>
              <a:rPr lang="en-US" dirty="0">
                <a:solidFill>
                  <a:schemeClr val="tx1"/>
                </a:solidFill>
              </a:rPr>
              <a:t> definitions of tasks. </a:t>
            </a:r>
          </a:p>
          <a:p>
            <a:pPr algn="ctr"/>
            <a:r>
              <a:rPr lang="en-US" dirty="0">
                <a:solidFill>
                  <a:srgbClr val="C00000"/>
                </a:solidFill>
              </a:rPr>
              <a:t>Not quite what humans want</a:t>
            </a:r>
            <a:r>
              <a:rPr lang="en-US" dirty="0">
                <a:solidFill>
                  <a:schemeClr val="tx1"/>
                </a:solidFill>
              </a:rPr>
              <a:t>, nevertheless, it might be a </a:t>
            </a:r>
            <a:r>
              <a:rPr lang="en-US" dirty="0">
                <a:solidFill>
                  <a:srgbClr val="00B050"/>
                </a:solidFill>
              </a:rPr>
              <a:t>good enough </a:t>
            </a:r>
            <a:r>
              <a:rPr lang="en-US" dirty="0">
                <a:solidFill>
                  <a:schemeClr val="tx1"/>
                </a:solidFill>
              </a:rPr>
              <a:t>proxy. </a:t>
            </a:r>
          </a:p>
          <a:p>
            <a:pPr algn="ctr"/>
            <a:r>
              <a:rPr lang="en-US" dirty="0">
                <a:solidFill>
                  <a:schemeClr val="tx1"/>
                </a:solidFill>
              </a:rPr>
              <a:t>Plus, we have </a:t>
            </a:r>
            <a:r>
              <a:rPr lang="en-US" dirty="0">
                <a:solidFill>
                  <a:srgbClr val="00B050"/>
                </a:solidFill>
              </a:rPr>
              <a:t>lots of data </a:t>
            </a:r>
            <a:r>
              <a:rPr lang="en-US" dirty="0">
                <a:solidFill>
                  <a:schemeClr val="tx1"/>
                </a:solidFill>
              </a:rPr>
              <a:t>for them.</a:t>
            </a:r>
          </a:p>
        </p:txBody>
      </p:sp>
    </p:spTree>
    <p:extLst>
      <p:ext uri="{BB962C8B-B14F-4D97-AF65-F5344CB8AC3E}">
        <p14:creationId xmlns:p14="http://schemas.microsoft.com/office/powerpoint/2010/main" val="63520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9C891-727B-128F-BB37-802B21996A9F}"/>
              </a:ext>
            </a:extLst>
          </p:cNvPr>
          <p:cNvSpPr>
            <a:spLocks noGrp="1"/>
          </p:cNvSpPr>
          <p:nvPr>
            <p:ph type="title"/>
          </p:nvPr>
        </p:nvSpPr>
        <p:spPr/>
        <p:txBody>
          <a:bodyPr/>
          <a:lstStyle/>
          <a:p>
            <a:r>
              <a:rPr lang="en-US" dirty="0"/>
              <a:t>NLP Datasets as Instruction-tuning Data</a:t>
            </a:r>
          </a:p>
        </p:txBody>
      </p:sp>
      <p:sp>
        <p:nvSpPr>
          <p:cNvPr id="3" name="Text Placeholder 2">
            <a:extLst>
              <a:ext uri="{FF2B5EF4-FFF2-40B4-BE49-F238E27FC236}">
                <a16:creationId xmlns:a16="http://schemas.microsoft.com/office/drawing/2014/main" id="{4FAE8C09-FCC1-3086-E841-4594F92B02FB}"/>
              </a:ext>
            </a:extLst>
          </p:cNvPr>
          <p:cNvSpPr>
            <a:spLocks noGrp="1"/>
          </p:cNvSpPr>
          <p:nvPr>
            <p:ph type="body" sz="quarter" idx="16"/>
          </p:nvPr>
        </p:nvSpPr>
        <p:spPr/>
        <p:txBody>
          <a:bodyPr/>
          <a:lstStyle/>
          <a:p>
            <a:endParaRPr lang="en-US" dirty="0"/>
          </a:p>
        </p:txBody>
      </p:sp>
      <p:pic>
        <p:nvPicPr>
          <p:cNvPr id="6" name="Picture 5" descr="A diagram of a program&#10;&#10;Description automatically generated with medium confidence">
            <a:extLst>
              <a:ext uri="{FF2B5EF4-FFF2-40B4-BE49-F238E27FC236}">
                <a16:creationId xmlns:a16="http://schemas.microsoft.com/office/drawing/2014/main" id="{2D275014-DD85-FC30-B051-66CAC0C79D9C}"/>
              </a:ext>
            </a:extLst>
          </p:cNvPr>
          <p:cNvPicPr>
            <a:picLocks noChangeAspect="1"/>
          </p:cNvPicPr>
          <p:nvPr/>
        </p:nvPicPr>
        <p:blipFill>
          <a:blip r:embed="rId2"/>
          <a:stretch>
            <a:fillRect/>
          </a:stretch>
        </p:blipFill>
        <p:spPr>
          <a:xfrm>
            <a:off x="740229" y="1125850"/>
            <a:ext cx="7772400" cy="3753430"/>
          </a:xfrm>
          <a:prstGeom prst="rect">
            <a:avLst/>
          </a:prstGeom>
        </p:spPr>
      </p:pic>
      <p:sp>
        <p:nvSpPr>
          <p:cNvPr id="7" name="TextBox 6">
            <a:extLst>
              <a:ext uri="{FF2B5EF4-FFF2-40B4-BE49-F238E27FC236}">
                <a16:creationId xmlns:a16="http://schemas.microsoft.com/office/drawing/2014/main" id="{B2068E4D-1C0D-68AA-A0AB-E8EFE79C0C61}"/>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3402231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6296" rIns="0" bIns="0" rtlCol="0">
            <a:spAutoFit/>
          </a:bodyPr>
          <a:lstStyle/>
          <a:p>
            <a:pPr marL="9525">
              <a:lnSpc>
                <a:spcPct val="100000"/>
              </a:lnSpc>
              <a:spcBef>
                <a:spcPts val="75"/>
              </a:spcBef>
            </a:pPr>
            <a:r>
              <a:rPr dirty="0"/>
              <a:t>Example</a:t>
            </a:r>
            <a:r>
              <a:rPr spc="-64" dirty="0"/>
              <a:t> </a:t>
            </a:r>
            <a:r>
              <a:rPr spc="-8" dirty="0"/>
              <a:t>instructions</a:t>
            </a:r>
          </a:p>
        </p:txBody>
      </p:sp>
      <p:sp>
        <p:nvSpPr>
          <p:cNvPr id="5" name="Text Placeholder 4">
            <a:extLst>
              <a:ext uri="{FF2B5EF4-FFF2-40B4-BE49-F238E27FC236}">
                <a16:creationId xmlns:a16="http://schemas.microsoft.com/office/drawing/2014/main" id="{CFF2FD1D-B5F6-4974-B39B-4DFD8C50B81F}"/>
              </a:ext>
            </a:extLst>
          </p:cNvPr>
          <p:cNvSpPr>
            <a:spLocks noGrp="1"/>
          </p:cNvSpPr>
          <p:nvPr>
            <p:ph type="body" sz="quarter" idx="16"/>
          </p:nvPr>
        </p:nvSpPr>
        <p:spPr/>
        <p:txBody>
          <a:bodyPr/>
          <a:lstStyle/>
          <a:p>
            <a:endParaRPr lang="en-US"/>
          </a:p>
        </p:txBody>
      </p:sp>
      <p:sp>
        <p:nvSpPr>
          <p:cNvPr id="3" name="object 3"/>
          <p:cNvSpPr txBox="1"/>
          <p:nvPr/>
        </p:nvSpPr>
        <p:spPr>
          <a:xfrm>
            <a:off x="8355671" y="4810609"/>
            <a:ext cx="135255" cy="148117"/>
          </a:xfrm>
          <a:prstGeom prst="rect">
            <a:avLst/>
          </a:prstGeom>
        </p:spPr>
        <p:txBody>
          <a:bodyPr vert="horz" wrap="square" lIns="0" tIns="9525" rIns="0" bIns="0" rtlCol="0">
            <a:spAutoFit/>
          </a:bodyPr>
          <a:lstStyle/>
          <a:p>
            <a:pPr marL="9525">
              <a:spcBef>
                <a:spcPts val="75"/>
              </a:spcBef>
            </a:pPr>
            <a:r>
              <a:rPr sz="900" spc="-19" dirty="0">
                <a:solidFill>
                  <a:srgbClr val="888888"/>
                </a:solidFill>
                <a:latin typeface="Calibri"/>
                <a:cs typeface="Calibri"/>
              </a:rPr>
              <a:t>44</a:t>
            </a:r>
            <a:endParaRPr sz="900">
              <a:latin typeface="Calibri"/>
              <a:cs typeface="Calibri"/>
            </a:endParaRPr>
          </a:p>
        </p:txBody>
      </p:sp>
      <p:pic>
        <p:nvPicPr>
          <p:cNvPr id="4" name="object 4"/>
          <p:cNvPicPr/>
          <p:nvPr/>
        </p:nvPicPr>
        <p:blipFill>
          <a:blip r:embed="rId2" cstate="print"/>
          <a:stretch>
            <a:fillRect/>
          </a:stretch>
        </p:blipFill>
        <p:spPr>
          <a:xfrm>
            <a:off x="392387" y="0"/>
            <a:ext cx="8359226" cy="5143500"/>
          </a:xfrm>
          <a:prstGeom prst="rect">
            <a:avLst/>
          </a:prstGeom>
        </p:spPr>
      </p:pic>
    </p:spTree>
    <p:extLst>
      <p:ext uri="{BB962C8B-B14F-4D97-AF65-F5344CB8AC3E}">
        <p14:creationId xmlns:p14="http://schemas.microsoft.com/office/powerpoint/2010/main" val="74030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6F94-1060-8980-C4A5-12AA8A9E10D8}"/>
              </a:ext>
            </a:extLst>
          </p:cNvPr>
          <p:cNvSpPr>
            <a:spLocks noGrp="1"/>
          </p:cNvSpPr>
          <p:nvPr>
            <p:ph type="title"/>
          </p:nvPr>
        </p:nvSpPr>
        <p:spPr/>
        <p:txBody>
          <a:bodyPr/>
          <a:lstStyle/>
          <a:p>
            <a:r>
              <a:rPr lang="en-US" dirty="0"/>
              <a:t>Example</a:t>
            </a:r>
          </a:p>
        </p:txBody>
      </p:sp>
      <p:sp>
        <p:nvSpPr>
          <p:cNvPr id="3" name="Text Placeholder 2">
            <a:extLst>
              <a:ext uri="{FF2B5EF4-FFF2-40B4-BE49-F238E27FC236}">
                <a16:creationId xmlns:a16="http://schemas.microsoft.com/office/drawing/2014/main" id="{14A61FD3-BADA-7105-E6FA-F3EBC298CC74}"/>
              </a:ext>
            </a:extLst>
          </p:cNvPr>
          <p:cNvSpPr>
            <a:spLocks noGrp="1"/>
          </p:cNvSpPr>
          <p:nvPr>
            <p:ph type="body" sz="quarter" idx="16"/>
          </p:nvPr>
        </p:nvSpPr>
        <p:spPr/>
        <p:txBody>
          <a:bodyPr/>
          <a:lstStyle/>
          <a:p>
            <a:r>
              <a:rPr lang="en-US" sz="1600" spc="-55" dirty="0">
                <a:solidFill>
                  <a:srgbClr val="606060"/>
                </a:solidFill>
              </a:rPr>
              <a:t>P3: </a:t>
            </a:r>
            <a:r>
              <a:rPr lang="en-US" sz="1600" spc="-15" dirty="0">
                <a:solidFill>
                  <a:srgbClr val="606060"/>
                </a:solidFill>
              </a:rPr>
              <a:t>Public </a:t>
            </a:r>
            <a:r>
              <a:rPr lang="en-US" sz="1600" dirty="0">
                <a:solidFill>
                  <a:srgbClr val="606060"/>
                </a:solidFill>
              </a:rPr>
              <a:t>Pool </a:t>
            </a:r>
            <a:r>
              <a:rPr lang="en-US" sz="1600" spc="35" dirty="0">
                <a:solidFill>
                  <a:srgbClr val="606060"/>
                </a:solidFill>
              </a:rPr>
              <a:t>of </a:t>
            </a:r>
            <a:r>
              <a:rPr lang="en-US" sz="1600" spc="-20" dirty="0">
                <a:solidFill>
                  <a:srgbClr val="606060"/>
                </a:solidFill>
              </a:rPr>
              <a:t>Prompts, </a:t>
            </a:r>
            <a:r>
              <a:rPr lang="en-US" sz="1600" spc="35" dirty="0">
                <a:solidFill>
                  <a:srgbClr val="606060"/>
                </a:solidFill>
              </a:rPr>
              <a:t>now </a:t>
            </a:r>
            <a:r>
              <a:rPr lang="en-US" sz="1600" spc="65" dirty="0">
                <a:solidFill>
                  <a:srgbClr val="606060"/>
                </a:solidFill>
              </a:rPr>
              <a:t>2085 </a:t>
            </a:r>
            <a:r>
              <a:rPr lang="en-US" sz="1600" spc="10" dirty="0">
                <a:solidFill>
                  <a:srgbClr val="606060"/>
                </a:solidFill>
              </a:rPr>
              <a:t>prompts </a:t>
            </a:r>
            <a:r>
              <a:rPr lang="en-US" sz="1600" spc="45" dirty="0">
                <a:solidFill>
                  <a:srgbClr val="606060"/>
                </a:solidFill>
              </a:rPr>
              <a:t>on </a:t>
            </a:r>
            <a:r>
              <a:rPr lang="en-US" sz="1600" spc="-114" dirty="0">
                <a:solidFill>
                  <a:srgbClr val="606060"/>
                </a:solidFill>
              </a:rPr>
              <a:t>183</a:t>
            </a:r>
            <a:r>
              <a:rPr lang="en-US" sz="1600" spc="-10" dirty="0">
                <a:solidFill>
                  <a:srgbClr val="606060"/>
                </a:solidFill>
              </a:rPr>
              <a:t> </a:t>
            </a:r>
            <a:r>
              <a:rPr lang="en-US" sz="1600" spc="-5" dirty="0">
                <a:solidFill>
                  <a:srgbClr val="606060"/>
                </a:solidFill>
              </a:rPr>
              <a:t>datasets</a:t>
            </a:r>
            <a:endParaRPr lang="en-US" sz="1600" dirty="0"/>
          </a:p>
        </p:txBody>
      </p:sp>
      <p:sp>
        <p:nvSpPr>
          <p:cNvPr id="4" name="object 8">
            <a:extLst>
              <a:ext uri="{FF2B5EF4-FFF2-40B4-BE49-F238E27FC236}">
                <a16:creationId xmlns:a16="http://schemas.microsoft.com/office/drawing/2014/main" id="{4B576E5B-D02D-270E-1AF5-11C76A83F67C}"/>
              </a:ext>
            </a:extLst>
          </p:cNvPr>
          <p:cNvSpPr/>
          <p:nvPr/>
        </p:nvSpPr>
        <p:spPr>
          <a:xfrm>
            <a:off x="1655780" y="1779905"/>
            <a:ext cx="5986883" cy="2498181"/>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9">
            <a:extLst>
              <a:ext uri="{FF2B5EF4-FFF2-40B4-BE49-F238E27FC236}">
                <a16:creationId xmlns:a16="http://schemas.microsoft.com/office/drawing/2014/main" id="{8918FE5A-4964-345E-A267-E453F0904A7C}"/>
              </a:ext>
            </a:extLst>
          </p:cNvPr>
          <p:cNvSpPr txBox="1"/>
          <p:nvPr/>
        </p:nvSpPr>
        <p:spPr>
          <a:xfrm>
            <a:off x="2523333" y="4624099"/>
            <a:ext cx="4273550" cy="456535"/>
          </a:xfrm>
          <a:prstGeom prst="rect">
            <a:avLst/>
          </a:prstGeom>
        </p:spPr>
        <p:txBody>
          <a:bodyPr vert="horz" wrap="square" lIns="0" tIns="12700" rIns="0" bIns="0" rtlCol="0">
            <a:spAutoFit/>
          </a:bodyPr>
          <a:lstStyle/>
          <a:p>
            <a:pPr marL="643890" marR="5080" indent="-631825" algn="ctr">
              <a:lnSpc>
                <a:spcPct val="100000"/>
              </a:lnSpc>
              <a:spcBef>
                <a:spcPts val="100"/>
              </a:spcBef>
            </a:pPr>
            <a:r>
              <a:rPr sz="1400" spc="-5" dirty="0">
                <a:solidFill>
                  <a:schemeClr val="tx1"/>
                </a:solidFill>
                <a:uFill>
                  <a:solidFill>
                    <a:srgbClr val="FF5252"/>
                  </a:solidFill>
                </a:uFill>
                <a:latin typeface="Corbel" panose="020B0503020204020204" pitchFamily="34" charset="0"/>
                <a:hlinkClick r:id="rId3"/>
              </a:rPr>
              <a:t>https://github.com/bigscience-workshop/promptsource</a:t>
            </a:r>
            <a:endParaRPr lang="en-US" spc="-5" dirty="0">
              <a:solidFill>
                <a:schemeClr val="tx1"/>
              </a:solidFill>
              <a:uFill>
                <a:solidFill>
                  <a:srgbClr val="FF5252"/>
                </a:solidFill>
              </a:uFill>
              <a:latin typeface="Corbel" panose="020B0503020204020204" pitchFamily="34" charset="0"/>
            </a:endParaRPr>
          </a:p>
          <a:p>
            <a:pPr marL="643890" marR="5080" indent="-631825" algn="ctr">
              <a:lnSpc>
                <a:spcPct val="100000"/>
              </a:lnSpc>
              <a:spcBef>
                <a:spcPts val="100"/>
              </a:spcBef>
            </a:pPr>
            <a:r>
              <a:rPr sz="1400" spc="-5" dirty="0">
                <a:solidFill>
                  <a:schemeClr val="tx1"/>
                </a:solidFill>
                <a:uFill>
                  <a:solidFill>
                    <a:srgbClr val="FF5252"/>
                  </a:solidFill>
                </a:uFill>
                <a:latin typeface="Corbel" panose="020B0503020204020204" pitchFamily="34" charset="0"/>
                <a:hlinkClick r:id="rId4"/>
              </a:rPr>
              <a:t>https://huggingface.co/datasets/bigscience/P3</a:t>
            </a:r>
            <a:r>
              <a:rPr lang="en-US" sz="1400" spc="-5" dirty="0">
                <a:solidFill>
                  <a:schemeClr val="tx1"/>
                </a:solidFill>
                <a:uFill>
                  <a:solidFill>
                    <a:srgbClr val="FF5252"/>
                  </a:solidFill>
                </a:uFill>
                <a:latin typeface="Corbel" panose="020B0503020204020204" pitchFamily="34" charset="0"/>
              </a:rPr>
              <a:t> </a:t>
            </a:r>
            <a:endParaRPr sz="1400" dirty="0">
              <a:solidFill>
                <a:schemeClr val="tx1"/>
              </a:solidFill>
              <a:latin typeface="Corbel" panose="020B0503020204020204" pitchFamily="34" charset="0"/>
            </a:endParaRPr>
          </a:p>
        </p:txBody>
      </p:sp>
    </p:spTree>
    <p:extLst>
      <p:ext uri="{BB962C8B-B14F-4D97-AF65-F5344CB8AC3E}">
        <p14:creationId xmlns:p14="http://schemas.microsoft.com/office/powerpoint/2010/main" val="2094238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F1F02-35CB-6DC3-B6E9-FD19717760DC}"/>
              </a:ext>
            </a:extLst>
          </p:cNvPr>
          <p:cNvSpPr>
            <a:spLocks noGrp="1"/>
          </p:cNvSpPr>
          <p:nvPr>
            <p:ph type="title"/>
          </p:nvPr>
        </p:nvSpPr>
        <p:spPr/>
        <p:txBody>
          <a:bodyPr/>
          <a:lstStyle/>
          <a:p>
            <a:r>
              <a:rPr lang="en-US" dirty="0"/>
              <a:t>NLP Datasets as Instruction-tuning Data</a:t>
            </a:r>
          </a:p>
        </p:txBody>
      </p:sp>
      <p:sp>
        <p:nvSpPr>
          <p:cNvPr id="3" name="Text Placeholder 2">
            <a:extLst>
              <a:ext uri="{FF2B5EF4-FFF2-40B4-BE49-F238E27FC236}">
                <a16:creationId xmlns:a16="http://schemas.microsoft.com/office/drawing/2014/main" id="{AFA1CE03-D74A-F3E8-2F04-C05B0E050D26}"/>
              </a:ext>
            </a:extLst>
          </p:cNvPr>
          <p:cNvSpPr>
            <a:spLocks noGrp="1"/>
          </p:cNvSpPr>
          <p:nvPr>
            <p:ph type="body" sz="quarter" idx="16"/>
          </p:nvPr>
        </p:nvSpPr>
        <p:spPr/>
        <p:txBody>
          <a:bodyPr/>
          <a:lstStyle/>
          <a:p>
            <a:endParaRPr lang="en-US"/>
          </a:p>
        </p:txBody>
      </p:sp>
      <p:pic>
        <p:nvPicPr>
          <p:cNvPr id="5" name="Picture 4" descr="A diagram of instructions&#10;&#10;Description automatically generated">
            <a:extLst>
              <a:ext uri="{FF2B5EF4-FFF2-40B4-BE49-F238E27FC236}">
                <a16:creationId xmlns:a16="http://schemas.microsoft.com/office/drawing/2014/main" id="{B987ACD0-DC2A-6862-784B-E1B1DB54B4C2}"/>
              </a:ext>
            </a:extLst>
          </p:cNvPr>
          <p:cNvPicPr>
            <a:picLocks noChangeAspect="1"/>
          </p:cNvPicPr>
          <p:nvPr/>
        </p:nvPicPr>
        <p:blipFill>
          <a:blip r:embed="rId2"/>
          <a:stretch>
            <a:fillRect/>
          </a:stretch>
        </p:blipFill>
        <p:spPr>
          <a:xfrm>
            <a:off x="672763" y="1062633"/>
            <a:ext cx="7772400" cy="3734789"/>
          </a:xfrm>
          <a:prstGeom prst="rect">
            <a:avLst/>
          </a:prstGeom>
        </p:spPr>
      </p:pic>
      <p:sp>
        <p:nvSpPr>
          <p:cNvPr id="6" name="TextBox 5">
            <a:extLst>
              <a:ext uri="{FF2B5EF4-FFF2-40B4-BE49-F238E27FC236}">
                <a16:creationId xmlns:a16="http://schemas.microsoft.com/office/drawing/2014/main" id="{A063EBC6-1B11-4406-B7EB-D82A445D444B}"/>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13708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Adding Diversity</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dirty="0"/>
              <a:t>There is a gap between NLP tasks and use needs. </a:t>
            </a:r>
          </a:p>
          <a:p>
            <a:r>
              <a:rPr lang="en-US" dirty="0"/>
              <a:t>How do we add more </a:t>
            </a:r>
            <a:r>
              <a:rPr lang="en-US" b="1" dirty="0"/>
              <a:t>diversity</a:t>
            </a:r>
            <a:r>
              <a:rPr lang="en-US" dirty="0"/>
              <a:t> to our data? </a:t>
            </a:r>
          </a:p>
        </p:txBody>
      </p:sp>
      <p:sp>
        <p:nvSpPr>
          <p:cNvPr id="7" name="TextBox 6">
            <a:extLst>
              <a:ext uri="{FF2B5EF4-FFF2-40B4-BE49-F238E27FC236}">
                <a16:creationId xmlns:a16="http://schemas.microsoft.com/office/drawing/2014/main" id="{90D8E5BE-618F-E8EC-94E9-09506899A4FC}"/>
              </a:ext>
            </a:extLst>
          </p:cNvPr>
          <p:cNvSpPr txBox="1"/>
          <p:nvPr/>
        </p:nvSpPr>
        <p:spPr>
          <a:xfrm>
            <a:off x="616226" y="2228848"/>
            <a:ext cx="3749040" cy="1651389"/>
          </a:xfrm>
          <a:prstGeom prst="roundRect">
            <a:avLst>
              <a:gd name="adj" fmla="val 7565"/>
            </a:avLst>
          </a:prstGeom>
          <a:solidFill>
            <a:schemeClr val="bg1">
              <a:lumMod val="95000"/>
              <a:alpha val="63529"/>
            </a:schemeClr>
          </a:solidFill>
          <a:ln>
            <a:solidFill>
              <a:schemeClr val="bg1">
                <a:lumMod val="85000"/>
              </a:schemeClr>
            </a:solidFill>
          </a:ln>
        </p:spPr>
        <p:txBody>
          <a:bodyPr wrap="square" lIns="9144" rIns="9144" anchor="ctr">
            <a:noAutofit/>
          </a:bodyPr>
          <a:lstStyle/>
          <a:p>
            <a:r>
              <a:rPr lang="en-US" sz="1500" dirty="0">
                <a:latin typeface="Tahoma" panose="020B0604030504040204" pitchFamily="34" charset="0"/>
                <a:ea typeface="Tahoma" panose="020B0604030504040204" pitchFamily="34" charset="0"/>
                <a:cs typeface="Tahoma" panose="020B0604030504040204" pitchFamily="34" charset="0"/>
              </a:rPr>
              <a:t>In </a:t>
            </a:r>
            <a:r>
              <a:rPr lang="en-US" sz="1500" dirty="0">
                <a:solidFill>
                  <a:srgbClr val="00B050"/>
                </a:solidFill>
                <a:latin typeface="Tahoma" panose="020B0604030504040204" pitchFamily="34" charset="0"/>
                <a:ea typeface="Tahoma" panose="020B0604030504040204" pitchFamily="34" charset="0"/>
                <a:cs typeface="Tahoma" panose="020B0604030504040204" pitchFamily="34" charset="0"/>
              </a:rPr>
              <a:t>traditional NLP</a:t>
            </a:r>
            <a:r>
              <a:rPr lang="en-US" sz="1500" dirty="0">
                <a:latin typeface="Tahoma" panose="020B0604030504040204" pitchFamily="34" charset="0"/>
                <a:ea typeface="Tahoma" panose="020B0604030504040204" pitchFamily="34" charset="0"/>
                <a:cs typeface="Tahoma" panose="020B0604030504040204" pitchFamily="34" charset="0"/>
              </a:rPr>
              <a:t>, “tasks” were defined as subproblem frequently used in products: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Sentiment classification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Text summarization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Question answering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Machine translation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Textual entailment </a:t>
            </a:r>
          </a:p>
        </p:txBody>
      </p:sp>
      <p:sp>
        <p:nvSpPr>
          <p:cNvPr id="2" name="TextBox 1">
            <a:extLst>
              <a:ext uri="{FF2B5EF4-FFF2-40B4-BE49-F238E27FC236}">
                <a16:creationId xmlns:a16="http://schemas.microsoft.com/office/drawing/2014/main" id="{1D8D076A-9C7E-2268-8A5B-7ECFA3C08154}"/>
              </a:ext>
            </a:extLst>
          </p:cNvPr>
          <p:cNvSpPr txBox="1"/>
          <p:nvPr/>
        </p:nvSpPr>
        <p:spPr>
          <a:xfrm>
            <a:off x="4436829" y="2228846"/>
            <a:ext cx="4252763" cy="1651389"/>
          </a:xfrm>
          <a:prstGeom prst="roundRect">
            <a:avLst>
              <a:gd name="adj" fmla="val 7565"/>
            </a:avLst>
          </a:prstGeom>
          <a:solidFill>
            <a:schemeClr val="bg1">
              <a:lumMod val="95000"/>
              <a:alpha val="63529"/>
            </a:schemeClr>
          </a:solidFill>
          <a:ln>
            <a:solidFill>
              <a:schemeClr val="bg1">
                <a:lumMod val="85000"/>
              </a:schemeClr>
            </a:solidFill>
          </a:ln>
        </p:spPr>
        <p:txBody>
          <a:bodyPr wrap="square" lIns="9144" rIns="9144" anchor="ctr">
            <a:noAutofit/>
          </a:bodyPr>
          <a:lstStyle/>
          <a:p>
            <a:r>
              <a:rPr lang="en-US" sz="1500" dirty="0">
                <a:latin typeface="Tahoma" panose="020B0604030504040204" pitchFamily="34" charset="0"/>
                <a:ea typeface="Tahoma" panose="020B0604030504040204" pitchFamily="34" charset="0"/>
                <a:cs typeface="Tahoma" panose="020B0604030504040204" pitchFamily="34" charset="0"/>
              </a:rPr>
              <a:t>What humans need: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“Is this review positive or negative?”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“What are the weaknesses in my argument?”</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“Revise this email so that it’s more polite.”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“Expand this this sentence.”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“Eli5 the Laplace transform.”</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 </a:t>
            </a:r>
          </a:p>
        </p:txBody>
      </p:sp>
      <p:sp>
        <p:nvSpPr>
          <p:cNvPr id="6" name="Rounded Rectangular Callout 5">
            <a:extLst>
              <a:ext uri="{FF2B5EF4-FFF2-40B4-BE49-F238E27FC236}">
                <a16:creationId xmlns:a16="http://schemas.microsoft.com/office/drawing/2014/main" id="{A11899D7-D76E-8081-F0D3-16A8F984984C}"/>
              </a:ext>
            </a:extLst>
          </p:cNvPr>
          <p:cNvSpPr/>
          <p:nvPr/>
        </p:nvSpPr>
        <p:spPr>
          <a:xfrm>
            <a:off x="4945711" y="4027097"/>
            <a:ext cx="3307743" cy="930726"/>
          </a:xfrm>
          <a:prstGeom prst="wedgeRoundRectCallout">
            <a:avLst>
              <a:gd name="adj1" fmla="val -21235"/>
              <a:gd name="adj2" fmla="val -677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Quite </a:t>
            </a:r>
            <a:r>
              <a:rPr lang="en-US" dirty="0">
                <a:solidFill>
                  <a:srgbClr val="C00000"/>
                </a:solidFill>
              </a:rPr>
              <a:t>diverse </a:t>
            </a:r>
            <a:r>
              <a:rPr lang="en-US" dirty="0">
                <a:solidFill>
                  <a:schemeClr val="tx1"/>
                </a:solidFill>
              </a:rPr>
              <a:t>and </a:t>
            </a:r>
            <a:r>
              <a:rPr lang="en-US" dirty="0">
                <a:solidFill>
                  <a:srgbClr val="C00000"/>
                </a:solidFill>
              </a:rPr>
              <a:t>fluid</a:t>
            </a:r>
            <a:r>
              <a:rPr lang="en-US" dirty="0">
                <a:solidFill>
                  <a:schemeClr val="tx1"/>
                </a:solidFill>
              </a:rPr>
              <a:t>. </a:t>
            </a:r>
            <a:br>
              <a:rPr lang="en-US" dirty="0">
                <a:solidFill>
                  <a:schemeClr val="tx1"/>
                </a:solidFill>
              </a:rPr>
            </a:br>
            <a:r>
              <a:rPr lang="en-US" dirty="0">
                <a:solidFill>
                  <a:srgbClr val="C00000"/>
                </a:solidFill>
              </a:rPr>
              <a:t>Hard </a:t>
            </a:r>
            <a:r>
              <a:rPr lang="en-US" dirty="0">
                <a:solidFill>
                  <a:schemeClr val="tx1"/>
                </a:solidFill>
              </a:rPr>
              <a:t>to fully define/characterize. </a:t>
            </a:r>
          </a:p>
          <a:p>
            <a:pPr algn="ctr"/>
            <a:r>
              <a:rPr lang="en-US" dirty="0">
                <a:solidFill>
                  <a:schemeClr val="tx1"/>
                </a:solidFill>
              </a:rPr>
              <a:t>We don’t fully know them since they just happen in some random contexts. </a:t>
            </a:r>
          </a:p>
        </p:txBody>
      </p:sp>
      <p:sp>
        <p:nvSpPr>
          <p:cNvPr id="8" name="Rounded Rectangular Callout 7">
            <a:extLst>
              <a:ext uri="{FF2B5EF4-FFF2-40B4-BE49-F238E27FC236}">
                <a16:creationId xmlns:a16="http://schemas.microsoft.com/office/drawing/2014/main" id="{BE6595BE-D306-71D1-191C-C9CFAF52A20D}"/>
              </a:ext>
            </a:extLst>
          </p:cNvPr>
          <p:cNvSpPr/>
          <p:nvPr/>
        </p:nvSpPr>
        <p:spPr>
          <a:xfrm>
            <a:off x="524666" y="4027097"/>
            <a:ext cx="3840600" cy="930726"/>
          </a:xfrm>
          <a:prstGeom prst="wedgeRoundRectCallout">
            <a:avLst>
              <a:gd name="adj1" fmla="val -21235"/>
              <a:gd name="adj2" fmla="val -677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Narrow</a:t>
            </a:r>
            <a:r>
              <a:rPr lang="en-US" dirty="0">
                <a:solidFill>
                  <a:schemeClr val="tx1"/>
                </a:solidFill>
              </a:rPr>
              <a:t> definitions of tasks. </a:t>
            </a:r>
          </a:p>
          <a:p>
            <a:pPr algn="ctr"/>
            <a:r>
              <a:rPr lang="en-US" dirty="0">
                <a:solidFill>
                  <a:srgbClr val="C00000"/>
                </a:solidFill>
              </a:rPr>
              <a:t>Not quite what humans want</a:t>
            </a:r>
            <a:r>
              <a:rPr lang="en-US" dirty="0">
                <a:solidFill>
                  <a:schemeClr val="tx1"/>
                </a:solidFill>
              </a:rPr>
              <a:t>, nevertheless, it might be a </a:t>
            </a:r>
            <a:r>
              <a:rPr lang="en-US" dirty="0">
                <a:solidFill>
                  <a:srgbClr val="00B050"/>
                </a:solidFill>
              </a:rPr>
              <a:t>good enough </a:t>
            </a:r>
            <a:r>
              <a:rPr lang="en-US" dirty="0">
                <a:solidFill>
                  <a:schemeClr val="tx1"/>
                </a:solidFill>
              </a:rPr>
              <a:t>proxy. </a:t>
            </a:r>
          </a:p>
          <a:p>
            <a:pPr algn="ctr"/>
            <a:r>
              <a:rPr lang="en-US" dirty="0">
                <a:solidFill>
                  <a:schemeClr val="tx1"/>
                </a:solidFill>
              </a:rPr>
              <a:t>Plus, we have </a:t>
            </a:r>
            <a:r>
              <a:rPr lang="en-US" dirty="0">
                <a:solidFill>
                  <a:srgbClr val="00B050"/>
                </a:solidFill>
              </a:rPr>
              <a:t>lots of data </a:t>
            </a:r>
            <a:r>
              <a:rPr lang="en-US" dirty="0">
                <a:solidFill>
                  <a:schemeClr val="tx1"/>
                </a:solidFill>
              </a:rPr>
              <a:t>for them.</a:t>
            </a:r>
          </a:p>
        </p:txBody>
      </p:sp>
    </p:spTree>
    <p:extLst>
      <p:ext uri="{BB962C8B-B14F-4D97-AF65-F5344CB8AC3E}">
        <p14:creationId xmlns:p14="http://schemas.microsoft.com/office/powerpoint/2010/main" val="50522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1940-EE29-8F2A-9328-A2D11C878C42}"/>
              </a:ext>
            </a:extLst>
          </p:cNvPr>
          <p:cNvSpPr>
            <a:spLocks noGrp="1"/>
          </p:cNvSpPr>
          <p:nvPr>
            <p:ph type="title"/>
          </p:nvPr>
        </p:nvSpPr>
        <p:spPr/>
        <p:txBody>
          <a:bodyPr>
            <a:normAutofit/>
          </a:bodyPr>
          <a:lstStyle/>
          <a:p>
            <a:r>
              <a:rPr lang="en-US" sz="2800" dirty="0">
                <a:latin typeface="Corbel" panose="020B0503020204020204" pitchFamily="34" charset="0"/>
                <a:cs typeface="Calibri"/>
              </a:rPr>
              <a:t>Things that Generative LMs Can Do</a:t>
            </a:r>
            <a:endParaRPr lang="en-US" dirty="0"/>
          </a:p>
        </p:txBody>
      </p:sp>
      <p:sp>
        <p:nvSpPr>
          <p:cNvPr id="3" name="Content Placeholder 2">
            <a:extLst>
              <a:ext uri="{FF2B5EF4-FFF2-40B4-BE49-F238E27FC236}">
                <a16:creationId xmlns:a16="http://schemas.microsoft.com/office/drawing/2014/main" id="{F9D83586-0D88-8431-97A0-4A9DECF39B3A}"/>
              </a:ext>
            </a:extLst>
          </p:cNvPr>
          <p:cNvSpPr>
            <a:spLocks noGrp="1"/>
          </p:cNvSpPr>
          <p:nvPr>
            <p:ph type="body" sz="quarter" idx="16"/>
          </p:nvPr>
        </p:nvSpPr>
        <p:spPr>
          <a:xfrm>
            <a:off x="294198" y="1112354"/>
            <a:ext cx="8849801" cy="3077573"/>
          </a:xfrm>
        </p:spPr>
        <p:txBody>
          <a:bodyPr>
            <a:noAutofit/>
          </a:bodyPr>
          <a:lstStyle/>
          <a:p>
            <a:r>
              <a:rPr lang="en-US" sz="1700" dirty="0">
                <a:latin typeface="Corbel" panose="020B0503020204020204" pitchFamily="34" charset="0"/>
                <a:cs typeface="Calibri"/>
              </a:rPr>
              <a:t>Johns Hopkins University</a:t>
            </a:r>
            <a:r>
              <a:rPr lang="en-US" sz="1700" spc="-15" dirty="0">
                <a:latin typeface="Corbel" panose="020B0503020204020204" pitchFamily="34" charset="0"/>
                <a:cs typeface="Calibri"/>
              </a:rPr>
              <a:t> </a:t>
            </a:r>
            <a:r>
              <a:rPr lang="en-US" sz="1700" dirty="0">
                <a:latin typeface="Corbel" panose="020B0503020204020204" pitchFamily="34" charset="0"/>
                <a:cs typeface="Calibri"/>
              </a:rPr>
              <a:t>is in _______</a:t>
            </a:r>
            <a:r>
              <a:rPr lang="en-US" sz="1700" spc="-4" dirty="0">
                <a:latin typeface="Corbel" panose="020B0503020204020204" pitchFamily="34" charset="0"/>
                <a:cs typeface="Calibri"/>
              </a:rPr>
              <a:t>.</a:t>
            </a:r>
            <a:r>
              <a:rPr lang="en-US" sz="1700" spc="-34"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[Trivia]</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I put _______ fork</a:t>
            </a:r>
            <a:r>
              <a:rPr lang="en-US" sz="1700" spc="-23" dirty="0">
                <a:latin typeface="Corbel" panose="020B0503020204020204" pitchFamily="34" charset="0"/>
                <a:cs typeface="Calibri"/>
              </a:rPr>
              <a:t> </a:t>
            </a:r>
            <a:r>
              <a:rPr lang="en-US" sz="1700" dirty="0">
                <a:latin typeface="Corbel" panose="020B0503020204020204" pitchFamily="34" charset="0"/>
                <a:cs typeface="Calibri"/>
              </a:rPr>
              <a:t>down</a:t>
            </a:r>
            <a:r>
              <a:rPr lang="en-US" sz="1700" spc="-4" dirty="0">
                <a:latin typeface="Corbel" panose="020B0503020204020204" pitchFamily="34" charset="0"/>
                <a:cs typeface="Calibri"/>
              </a:rPr>
              <a:t> on</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 table.</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[syntax]</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woman</a:t>
            </a:r>
            <a:r>
              <a:rPr lang="en-US" sz="1700" spc="11" dirty="0">
                <a:latin typeface="Corbel" panose="020B0503020204020204" pitchFamily="34" charset="0"/>
                <a:cs typeface="Calibri"/>
              </a:rPr>
              <a:t> </a:t>
            </a:r>
            <a:r>
              <a:rPr lang="en-US" sz="1700" spc="-4" dirty="0">
                <a:latin typeface="Corbel" panose="020B0503020204020204" pitchFamily="34" charset="0"/>
                <a:cs typeface="Calibri"/>
              </a:rPr>
              <a:t>walked</a:t>
            </a:r>
            <a:r>
              <a:rPr lang="en-US" sz="1700" spc="8" dirty="0">
                <a:latin typeface="Corbel" panose="020B0503020204020204" pitchFamily="34" charset="0"/>
                <a:cs typeface="Calibri"/>
              </a:rPr>
              <a:t> </a:t>
            </a:r>
            <a:r>
              <a:rPr lang="en-US" sz="1700" dirty="0">
                <a:latin typeface="Corbel" panose="020B0503020204020204" pitchFamily="34" charset="0"/>
                <a:cs typeface="Calibri"/>
              </a:rPr>
              <a:t>across</a:t>
            </a:r>
            <a:r>
              <a:rPr lang="en-US" sz="1700" spc="8"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street,</a:t>
            </a:r>
            <a:r>
              <a:rPr lang="en-US" sz="1700" spc="8" dirty="0">
                <a:latin typeface="Corbel" panose="020B0503020204020204" pitchFamily="34" charset="0"/>
                <a:cs typeface="Calibri"/>
              </a:rPr>
              <a:t> </a:t>
            </a:r>
            <a:r>
              <a:rPr lang="en-US" sz="1700" dirty="0">
                <a:latin typeface="Corbel" panose="020B0503020204020204" pitchFamily="34" charset="0"/>
                <a:cs typeface="Calibri"/>
              </a:rPr>
              <a:t>checking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for</a:t>
            </a:r>
            <a:r>
              <a:rPr lang="en-US" sz="1700" spc="-15" dirty="0">
                <a:latin typeface="Corbel" panose="020B0503020204020204" pitchFamily="34" charset="0"/>
                <a:cs typeface="Calibri"/>
              </a:rPr>
              <a:t> </a:t>
            </a:r>
            <a:r>
              <a:rPr lang="en-US" sz="1700" dirty="0">
                <a:latin typeface="Corbel" panose="020B0503020204020204" pitchFamily="34" charset="0"/>
                <a:cs typeface="Calibri"/>
              </a:rPr>
              <a:t>traffic</a:t>
            </a:r>
            <a:r>
              <a:rPr lang="en-US" sz="1700" spc="4" dirty="0">
                <a:latin typeface="Corbel" panose="020B0503020204020204" pitchFamily="34" charset="0"/>
                <a:cs typeface="Calibri"/>
              </a:rPr>
              <a:t> </a:t>
            </a:r>
            <a:r>
              <a:rPr lang="en-US" sz="1700" dirty="0">
                <a:latin typeface="Corbel" panose="020B0503020204020204" pitchFamily="34" charset="0"/>
                <a:cs typeface="Calibri"/>
              </a:rPr>
              <a:t>over _______ shoulder.</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[coreference]</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I</a:t>
            </a:r>
            <a:r>
              <a:rPr lang="en-US" sz="1700" spc="4" dirty="0">
                <a:latin typeface="Corbel" panose="020B0503020204020204" pitchFamily="34" charset="0"/>
                <a:cs typeface="Calibri"/>
              </a:rPr>
              <a:t> </a:t>
            </a:r>
            <a:r>
              <a:rPr lang="en-US" sz="1700" dirty="0">
                <a:latin typeface="Corbel" panose="020B0503020204020204" pitchFamily="34" charset="0"/>
                <a:cs typeface="Calibri"/>
              </a:rPr>
              <a:t>went</a:t>
            </a:r>
            <a:r>
              <a:rPr lang="en-US" sz="1700" spc="8" dirty="0">
                <a:latin typeface="Corbel" panose="020B0503020204020204" pitchFamily="34" charset="0"/>
                <a:cs typeface="Calibri"/>
              </a:rPr>
              <a:t> </a:t>
            </a:r>
            <a:r>
              <a:rPr lang="en-US" sz="1700" dirty="0">
                <a:latin typeface="Corbel" panose="020B0503020204020204" pitchFamily="34" charset="0"/>
                <a:cs typeface="Calibri"/>
              </a:rPr>
              <a:t>to</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ocean</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to</a:t>
            </a:r>
            <a:r>
              <a:rPr lang="en-US" sz="1700" dirty="0">
                <a:latin typeface="Corbel" panose="020B0503020204020204" pitchFamily="34" charset="0"/>
                <a:cs typeface="Calibri"/>
              </a:rPr>
              <a:t> see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fish,</a:t>
            </a:r>
            <a:r>
              <a:rPr lang="en-US" sz="1700" spc="4" dirty="0">
                <a:latin typeface="Corbel" panose="020B0503020204020204" pitchFamily="34" charset="0"/>
                <a:cs typeface="Calibri"/>
              </a:rPr>
              <a:t> </a:t>
            </a:r>
            <a:r>
              <a:rPr lang="en-US" sz="1700" dirty="0">
                <a:latin typeface="Corbel" panose="020B0503020204020204" pitchFamily="34" charset="0"/>
                <a:cs typeface="Calibri"/>
              </a:rPr>
              <a:t>turtles,</a:t>
            </a:r>
            <a:r>
              <a:rPr lang="en-US" sz="1700" spc="8" dirty="0">
                <a:latin typeface="Corbel" panose="020B0503020204020204" pitchFamily="34" charset="0"/>
                <a:cs typeface="Calibri"/>
              </a:rPr>
              <a:t> </a:t>
            </a:r>
            <a:r>
              <a:rPr lang="en-US" sz="1700" dirty="0">
                <a:latin typeface="Corbel" panose="020B0503020204020204" pitchFamily="34" charset="0"/>
                <a:cs typeface="Calibri"/>
              </a:rPr>
              <a:t>seals,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and </a:t>
            </a:r>
            <a:r>
              <a:rPr lang="en-US" sz="1700" dirty="0">
                <a:latin typeface="Corbel" panose="020B0503020204020204" pitchFamily="34" charset="0"/>
                <a:cs typeface="Calibri"/>
              </a:rPr>
              <a:t>_______.  </a:t>
            </a:r>
            <a:r>
              <a:rPr lang="en-US" sz="1700" dirty="0">
                <a:solidFill>
                  <a:srgbClr val="C00000"/>
                </a:solidFill>
                <a:latin typeface="Corbel" panose="020B0503020204020204" pitchFamily="34" charset="0"/>
                <a:cs typeface="Calibri"/>
              </a:rPr>
              <a:t>[lexical</a:t>
            </a:r>
            <a:r>
              <a:rPr lang="en-US" sz="1700" spc="-38" dirty="0">
                <a:solidFill>
                  <a:srgbClr val="C00000"/>
                </a:solidFill>
                <a:latin typeface="Corbel" panose="020B0503020204020204" pitchFamily="34" charset="0"/>
                <a:cs typeface="Calibri"/>
              </a:rPr>
              <a:t> </a:t>
            </a:r>
            <a:r>
              <a:rPr lang="en-US" sz="1700" spc="-4" dirty="0">
                <a:solidFill>
                  <a:srgbClr val="C00000"/>
                </a:solidFill>
                <a:latin typeface="Corbel" panose="020B0503020204020204" pitchFamily="34" charset="0"/>
                <a:cs typeface="Calibri"/>
              </a:rPr>
              <a:t>semantics/topic]</a:t>
            </a:r>
          </a:p>
          <a:p>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What I</a:t>
            </a:r>
            <a:r>
              <a:rPr lang="en-US" sz="1700" spc="4" dirty="0">
                <a:latin typeface="Corbel" panose="020B0503020204020204" pitchFamily="34" charset="0"/>
                <a:cs typeface="Calibri"/>
              </a:rPr>
              <a:t> </a:t>
            </a:r>
            <a:r>
              <a:rPr lang="en-US" sz="1700" dirty="0">
                <a:latin typeface="Corbel" panose="020B0503020204020204" pitchFamily="34" charset="0"/>
                <a:cs typeface="Calibri"/>
              </a:rPr>
              <a:t>got</a:t>
            </a:r>
            <a:r>
              <a:rPr lang="en-US" sz="1700" spc="-4" dirty="0">
                <a:latin typeface="Corbel" panose="020B0503020204020204" pitchFamily="34" charset="0"/>
                <a:cs typeface="Calibri"/>
              </a:rPr>
              <a:t> </a:t>
            </a:r>
            <a:r>
              <a:rPr lang="en-US" sz="1700" dirty="0">
                <a:latin typeface="Corbel" panose="020B0503020204020204" pitchFamily="34" charset="0"/>
                <a:cs typeface="Calibri"/>
              </a:rPr>
              <a:t>from</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two</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hours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watching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it</a:t>
            </a:r>
            <a:r>
              <a:rPr lang="en-US" sz="1700" spc="11" dirty="0">
                <a:latin typeface="Corbel" panose="020B0503020204020204" pitchFamily="34" charset="0"/>
                <a:cs typeface="Calibri"/>
              </a:rPr>
              <a:t> </a:t>
            </a:r>
            <a:r>
              <a:rPr lang="en-US" sz="1700" dirty="0">
                <a:latin typeface="Corbel" panose="020B0503020204020204" pitchFamily="34" charset="0"/>
                <a:cs typeface="Calibri"/>
              </a:rPr>
              <a:t>was</a:t>
            </a:r>
            <a:r>
              <a:rPr lang="en-US" sz="1700" spc="8" dirty="0">
                <a:latin typeface="Corbel" panose="020B0503020204020204" pitchFamily="34" charset="0"/>
                <a:cs typeface="Calibri"/>
              </a:rPr>
              <a:t> </a:t>
            </a:r>
            <a:r>
              <a:rPr lang="en-US" sz="1700" dirty="0">
                <a:latin typeface="Corbel" panose="020B0503020204020204" pitchFamily="34" charset="0"/>
                <a:cs typeface="Calibri"/>
              </a:rPr>
              <a:t>popcorn</a:t>
            </a:r>
            <a:r>
              <a:rPr lang="en-US" sz="1700" spc="-4" dirty="0">
                <a:latin typeface="Corbel" panose="020B0503020204020204" pitchFamily="34" charset="0"/>
                <a:cs typeface="Calibri"/>
              </a:rPr>
              <a:t>. 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movie</a:t>
            </a:r>
            <a:r>
              <a:rPr lang="en-US" sz="1700" spc="-8" dirty="0">
                <a:latin typeface="Corbel" panose="020B0503020204020204" pitchFamily="34" charset="0"/>
                <a:cs typeface="Calibri"/>
              </a:rPr>
              <a:t> </a:t>
            </a:r>
            <a:r>
              <a:rPr lang="en-US" sz="1700" dirty="0">
                <a:latin typeface="Corbel" panose="020B0503020204020204" pitchFamily="34" charset="0"/>
                <a:cs typeface="Calibri"/>
              </a:rPr>
              <a:t>was _______.</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[sentiment]</a:t>
            </a:r>
            <a:endParaRPr lang="en-US" sz="1700" dirty="0">
              <a:solidFill>
                <a:srgbClr val="175E53"/>
              </a:solidFill>
              <a:latin typeface="Corbel" panose="020B0503020204020204" pitchFamily="34" charset="0"/>
              <a:cs typeface="Calibri"/>
            </a:endParaRPr>
          </a:p>
          <a:p>
            <a:endParaRPr lang="en-US" sz="1700" spc="-4" dirty="0">
              <a:latin typeface="Corbel" panose="020B0503020204020204" pitchFamily="34" charset="0"/>
              <a:cs typeface="Calibri"/>
            </a:endParaRPr>
          </a:p>
          <a:p>
            <a:r>
              <a:rPr lang="en-US" sz="1700" spc="-4" dirty="0">
                <a:latin typeface="Corbel" panose="020B0503020204020204" pitchFamily="34" charset="0"/>
                <a:cs typeface="Calibri"/>
              </a:rPr>
              <a:t>Thinking </a:t>
            </a:r>
            <a:r>
              <a:rPr lang="en-US" sz="1700" dirty="0">
                <a:latin typeface="Corbel" panose="020B0503020204020204" pitchFamily="34" charset="0"/>
                <a:cs typeface="Calibri"/>
              </a:rPr>
              <a:t>about</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sequence</a:t>
            </a:r>
            <a:r>
              <a:rPr lang="en-US" sz="1700" spc="15" dirty="0">
                <a:latin typeface="Corbel" panose="020B0503020204020204" pitchFamily="34" charset="0"/>
                <a:cs typeface="Calibri"/>
              </a:rPr>
              <a:t> </a:t>
            </a:r>
            <a:r>
              <a:rPr lang="en-US" sz="1700" dirty="0">
                <a:latin typeface="Corbel" panose="020B0503020204020204" pitchFamily="34" charset="0"/>
                <a:cs typeface="Calibri"/>
              </a:rPr>
              <a:t>1, 1,</a:t>
            </a:r>
            <a:r>
              <a:rPr lang="en-US" sz="1700" spc="4" dirty="0">
                <a:latin typeface="Corbel" panose="020B0503020204020204" pitchFamily="34" charset="0"/>
                <a:cs typeface="Calibri"/>
              </a:rPr>
              <a:t> </a:t>
            </a:r>
            <a:r>
              <a:rPr lang="en-US" sz="1700" dirty="0">
                <a:latin typeface="Corbel" panose="020B0503020204020204" pitchFamily="34" charset="0"/>
                <a:cs typeface="Calibri"/>
              </a:rPr>
              <a:t>2,</a:t>
            </a:r>
            <a:r>
              <a:rPr lang="en-US" sz="1700" spc="-4" dirty="0">
                <a:latin typeface="Corbel" panose="020B0503020204020204" pitchFamily="34" charset="0"/>
                <a:cs typeface="Calibri"/>
              </a:rPr>
              <a:t> </a:t>
            </a:r>
            <a:r>
              <a:rPr lang="en-US" sz="1700" dirty="0">
                <a:latin typeface="Corbel" panose="020B0503020204020204" pitchFamily="34" charset="0"/>
                <a:cs typeface="Calibri"/>
              </a:rPr>
              <a:t>3,</a:t>
            </a:r>
            <a:r>
              <a:rPr lang="en-US" sz="1700" spc="8" dirty="0">
                <a:latin typeface="Corbel" panose="020B0503020204020204" pitchFamily="34" charset="0"/>
                <a:cs typeface="Calibri"/>
              </a:rPr>
              <a:t> </a:t>
            </a:r>
            <a:r>
              <a:rPr lang="en-US" sz="1700" dirty="0">
                <a:latin typeface="Corbel" panose="020B0503020204020204" pitchFamily="34" charset="0"/>
                <a:cs typeface="Calibri"/>
              </a:rPr>
              <a:t>5,</a:t>
            </a:r>
            <a:r>
              <a:rPr lang="en-US" sz="1700" spc="-4" dirty="0">
                <a:latin typeface="Corbel" panose="020B0503020204020204" pitchFamily="34" charset="0"/>
                <a:cs typeface="Calibri"/>
              </a:rPr>
              <a:t> </a:t>
            </a:r>
            <a:r>
              <a:rPr lang="en-US" sz="1700" dirty="0">
                <a:latin typeface="Corbel" panose="020B0503020204020204" pitchFamily="34" charset="0"/>
                <a:cs typeface="Calibri"/>
              </a:rPr>
              <a:t>8,</a:t>
            </a:r>
            <a:r>
              <a:rPr lang="en-US" sz="1700" spc="4" dirty="0">
                <a:latin typeface="Corbel" panose="020B0503020204020204" pitchFamily="34" charset="0"/>
                <a:cs typeface="Calibri"/>
              </a:rPr>
              <a:t> </a:t>
            </a:r>
            <a:r>
              <a:rPr lang="en-US" sz="1700" spc="-4" dirty="0">
                <a:latin typeface="Corbel" panose="020B0503020204020204" pitchFamily="34" charset="0"/>
                <a:cs typeface="Calibri"/>
              </a:rPr>
              <a:t>13,</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21, </a:t>
            </a:r>
            <a:r>
              <a:rPr lang="en-US" sz="1700" dirty="0">
                <a:latin typeface="Corbel" panose="020B0503020204020204" pitchFamily="34" charset="0"/>
                <a:cs typeface="Calibri"/>
              </a:rPr>
              <a:t>___ </a:t>
            </a:r>
            <a:r>
              <a:rPr lang="en-US" sz="1700" dirty="0">
                <a:solidFill>
                  <a:srgbClr val="C00000"/>
                </a:solidFill>
                <a:latin typeface="Corbel" panose="020B0503020204020204" pitchFamily="34" charset="0"/>
                <a:cs typeface="Calibri"/>
              </a:rPr>
              <a:t>[</a:t>
            </a:r>
            <a:r>
              <a:rPr lang="en-US" sz="1700" spc="-4" dirty="0">
                <a:solidFill>
                  <a:srgbClr val="C00000"/>
                </a:solidFill>
                <a:latin typeface="Corbel" panose="020B0503020204020204" pitchFamily="34" charset="0"/>
                <a:cs typeface="Calibri"/>
              </a:rPr>
              <a:t>basic </a:t>
            </a:r>
            <a:r>
              <a:rPr lang="en-US" sz="1700" dirty="0">
                <a:solidFill>
                  <a:srgbClr val="C00000"/>
                </a:solidFill>
                <a:latin typeface="Corbel" panose="020B0503020204020204" pitchFamily="34" charset="0"/>
                <a:cs typeface="Calibri"/>
              </a:rPr>
              <a:t>arithmetic]</a:t>
            </a:r>
          </a:p>
        </p:txBody>
      </p:sp>
      <p:sp>
        <p:nvSpPr>
          <p:cNvPr id="5" name="TextBox 4">
            <a:extLst>
              <a:ext uri="{FF2B5EF4-FFF2-40B4-BE49-F238E27FC236}">
                <a16:creationId xmlns:a16="http://schemas.microsoft.com/office/drawing/2014/main" id="{D0983BCE-5A1F-6A60-D9F9-8EF3C86DFCAC}"/>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174561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D91F-4C5A-DA22-C00B-73B2D829CCCE}"/>
              </a:ext>
            </a:extLst>
          </p:cNvPr>
          <p:cNvSpPr>
            <a:spLocks noGrp="1"/>
          </p:cNvSpPr>
          <p:nvPr>
            <p:ph type="title"/>
          </p:nvPr>
        </p:nvSpPr>
        <p:spPr/>
        <p:txBody>
          <a:bodyPr/>
          <a:lstStyle/>
          <a:p>
            <a:r>
              <a:rPr lang="en-US" dirty="0"/>
              <a:t>Diversity-inducing via Task Prompts </a:t>
            </a:r>
          </a:p>
        </p:txBody>
      </p:sp>
      <p:sp>
        <p:nvSpPr>
          <p:cNvPr id="3" name="Text Placeholder 2">
            <a:extLst>
              <a:ext uri="{FF2B5EF4-FFF2-40B4-BE49-F238E27FC236}">
                <a16:creationId xmlns:a16="http://schemas.microsoft.com/office/drawing/2014/main" id="{D31602D6-E769-9334-16F5-90F6760CA939}"/>
              </a:ext>
            </a:extLst>
          </p:cNvPr>
          <p:cNvSpPr>
            <a:spLocks noGrp="1"/>
          </p:cNvSpPr>
          <p:nvPr>
            <p:ph type="body" sz="quarter" idx="16"/>
          </p:nvPr>
        </p:nvSpPr>
        <p:spPr/>
        <p:txBody>
          <a:bodyPr/>
          <a:lstStyle/>
          <a:p>
            <a:endParaRPr lang="en-US"/>
          </a:p>
        </p:txBody>
      </p:sp>
      <p:pic>
        <p:nvPicPr>
          <p:cNvPr id="5" name="Picture 4" descr="A diagram of a diagram&#10;&#10;Description automatically generated">
            <a:extLst>
              <a:ext uri="{FF2B5EF4-FFF2-40B4-BE49-F238E27FC236}">
                <a16:creationId xmlns:a16="http://schemas.microsoft.com/office/drawing/2014/main" id="{599FE5AF-968A-5189-CC83-CCCEEEA5707B}"/>
              </a:ext>
            </a:extLst>
          </p:cNvPr>
          <p:cNvPicPr>
            <a:picLocks noChangeAspect="1"/>
          </p:cNvPicPr>
          <p:nvPr/>
        </p:nvPicPr>
        <p:blipFill>
          <a:blip r:embed="rId2"/>
          <a:stretch>
            <a:fillRect/>
          </a:stretch>
        </p:blipFill>
        <p:spPr>
          <a:xfrm>
            <a:off x="204120" y="2004150"/>
            <a:ext cx="1938551" cy="1698171"/>
          </a:xfrm>
          <a:prstGeom prst="rect">
            <a:avLst/>
          </a:prstGeom>
        </p:spPr>
      </p:pic>
      <p:sp>
        <p:nvSpPr>
          <p:cNvPr id="7" name="TextBox 6">
            <a:extLst>
              <a:ext uri="{FF2B5EF4-FFF2-40B4-BE49-F238E27FC236}">
                <a16:creationId xmlns:a16="http://schemas.microsoft.com/office/drawing/2014/main" id="{F77F3AA5-7D41-9212-ECA6-F007FE49E394}"/>
              </a:ext>
            </a:extLst>
          </p:cNvPr>
          <p:cNvSpPr txBox="1"/>
          <p:nvPr/>
        </p:nvSpPr>
        <p:spPr>
          <a:xfrm>
            <a:off x="2245917" y="1871364"/>
            <a:ext cx="6792686" cy="2246769"/>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"Write highlights for this article:\n\n</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nHighlights</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"Write a summary for the following  article:\n\n</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nSummary</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nWrite</a:t>
            </a:r>
            <a:r>
              <a:rPr lang="en-US" dirty="0">
                <a:latin typeface="Tahoma" panose="020B0604030504040204" pitchFamily="34" charset="0"/>
                <a:ea typeface="Tahoma" panose="020B0604030504040204" pitchFamily="34" charset="0"/>
                <a:cs typeface="Tahoma" panose="020B0604030504040204" pitchFamily="34" charset="0"/>
              </a:rPr>
              <a:t> highlights for this article.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nWhat</a:t>
            </a:r>
            <a:r>
              <a:rPr lang="en-US" dirty="0">
                <a:latin typeface="Tahoma" panose="020B0604030504040204" pitchFamily="34" charset="0"/>
                <a:ea typeface="Tahoma" panose="020B0604030504040204" pitchFamily="34" charset="0"/>
                <a:cs typeface="Tahoma" panose="020B0604030504040204" pitchFamily="34" charset="0"/>
              </a:rPr>
              <a:t> are highlight points for this article?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r>
              <a:rPr lang="en-US" dirty="0" err="1">
                <a:latin typeface="Tahoma" panose="020B0604030504040204" pitchFamily="34" charset="0"/>
                <a:ea typeface="Tahoma" panose="020B0604030504040204" pitchFamily="34" charset="0"/>
                <a:cs typeface="Tahoma" panose="020B0604030504040204" pitchFamily="34" charset="0"/>
              </a:rPr>
              <a:t>nSummarize</a:t>
            </a:r>
            <a:r>
              <a:rPr lang="en-US" dirty="0">
                <a:latin typeface="Tahoma" panose="020B0604030504040204" pitchFamily="34" charset="0"/>
                <a:ea typeface="Tahoma" panose="020B0604030504040204" pitchFamily="34" charset="0"/>
                <a:cs typeface="Tahoma" panose="020B0604030504040204" pitchFamily="34" charset="0"/>
              </a:rPr>
              <a:t> the highlights of this article.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r>
              <a:rPr lang="en-US" dirty="0" err="1">
                <a:latin typeface="Tahoma" panose="020B0604030504040204" pitchFamily="34" charset="0"/>
                <a:ea typeface="Tahoma" panose="020B0604030504040204" pitchFamily="34" charset="0"/>
                <a:cs typeface="Tahoma" panose="020B0604030504040204" pitchFamily="34" charset="0"/>
              </a:rPr>
              <a:t>nWhat</a:t>
            </a:r>
            <a:r>
              <a:rPr lang="en-US" dirty="0">
                <a:latin typeface="Tahoma" panose="020B0604030504040204" pitchFamily="34" charset="0"/>
                <a:ea typeface="Tahoma" panose="020B0604030504040204" pitchFamily="34" charset="0"/>
                <a:cs typeface="Tahoma" panose="020B0604030504040204" pitchFamily="34" charset="0"/>
              </a:rPr>
              <a:t> are the important parts of this article?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r>
              <a:rPr lang="en-US" dirty="0" err="1">
                <a:latin typeface="Tahoma" panose="020B0604030504040204" pitchFamily="34" charset="0"/>
                <a:ea typeface="Tahoma" panose="020B0604030504040204" pitchFamily="34" charset="0"/>
                <a:cs typeface="Tahoma" panose="020B0604030504040204" pitchFamily="34" charset="0"/>
              </a:rPr>
              <a:t>nHere</a:t>
            </a:r>
            <a:r>
              <a:rPr lang="en-US" dirty="0">
                <a:latin typeface="Tahoma" panose="020B0604030504040204" pitchFamily="34" charset="0"/>
                <a:ea typeface="Tahoma" panose="020B0604030504040204" pitchFamily="34" charset="0"/>
                <a:cs typeface="Tahoma" panose="020B0604030504040204" pitchFamily="34" charset="0"/>
              </a:rPr>
              <a:t> is a summary of the highlights for this article: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"Write an article using the following points:\n\n</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nArticle</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"Use the following highlights to write an article:\n\n</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nArticle</a:t>
            </a:r>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nWrite</a:t>
            </a:r>
            <a:r>
              <a:rPr lang="en-US" dirty="0">
                <a:latin typeface="Tahoma" panose="020B0604030504040204" pitchFamily="34" charset="0"/>
                <a:ea typeface="Tahoma" panose="020B0604030504040204" pitchFamily="34" charset="0"/>
                <a:cs typeface="Tahoma" panose="020B0604030504040204" pitchFamily="34" charset="0"/>
              </a:rPr>
              <a:t> an article based on these highlights. </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087472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60A6-DBCE-B0BC-12F9-AF71AAAE4A7D}"/>
              </a:ext>
            </a:extLst>
          </p:cNvPr>
          <p:cNvSpPr>
            <a:spLocks noGrp="1"/>
          </p:cNvSpPr>
          <p:nvPr>
            <p:ph type="title"/>
          </p:nvPr>
        </p:nvSpPr>
        <p:spPr/>
        <p:txBody>
          <a:bodyPr/>
          <a:lstStyle/>
          <a:p>
            <a:r>
              <a:rPr lang="en-US" dirty="0"/>
              <a:t>Diversity-inducing via Task Prompts </a:t>
            </a:r>
          </a:p>
        </p:txBody>
      </p:sp>
      <p:sp>
        <p:nvSpPr>
          <p:cNvPr id="3" name="Text Placeholder 2">
            <a:extLst>
              <a:ext uri="{FF2B5EF4-FFF2-40B4-BE49-F238E27FC236}">
                <a16:creationId xmlns:a16="http://schemas.microsoft.com/office/drawing/2014/main" id="{0B8FC1B3-534D-FFEA-9A24-FA849A0706B6}"/>
              </a:ext>
            </a:extLst>
          </p:cNvPr>
          <p:cNvSpPr>
            <a:spLocks noGrp="1"/>
          </p:cNvSpPr>
          <p:nvPr>
            <p:ph type="body" sz="quarter" idx="16"/>
          </p:nvPr>
        </p:nvSpPr>
        <p:spPr/>
        <p:txBody>
          <a:bodyPr/>
          <a:lstStyle/>
          <a:p>
            <a:endParaRPr lang="en-US"/>
          </a:p>
        </p:txBody>
      </p:sp>
      <p:pic>
        <p:nvPicPr>
          <p:cNvPr id="5" name="Picture 4" descr="A group of arrows pointing to a task&#10;&#10;Description automatically generated">
            <a:extLst>
              <a:ext uri="{FF2B5EF4-FFF2-40B4-BE49-F238E27FC236}">
                <a16:creationId xmlns:a16="http://schemas.microsoft.com/office/drawing/2014/main" id="{A1111460-6798-F738-CFC1-2CD7F7243EE0}"/>
              </a:ext>
            </a:extLst>
          </p:cNvPr>
          <p:cNvPicPr>
            <a:picLocks noChangeAspect="1"/>
          </p:cNvPicPr>
          <p:nvPr/>
        </p:nvPicPr>
        <p:blipFill>
          <a:blip r:embed="rId2"/>
          <a:stretch>
            <a:fillRect/>
          </a:stretch>
        </p:blipFill>
        <p:spPr>
          <a:xfrm>
            <a:off x="696686" y="1019089"/>
            <a:ext cx="7772400" cy="3813138"/>
          </a:xfrm>
          <a:prstGeom prst="rect">
            <a:avLst/>
          </a:prstGeom>
        </p:spPr>
      </p:pic>
      <p:sp>
        <p:nvSpPr>
          <p:cNvPr id="6" name="TextBox 5">
            <a:extLst>
              <a:ext uri="{FF2B5EF4-FFF2-40B4-BE49-F238E27FC236}">
                <a16:creationId xmlns:a16="http://schemas.microsoft.com/office/drawing/2014/main" id="{9BA29360-D843-B7BA-7719-99F87F624619}"/>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2685728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1115495" y="6452244"/>
            <a:ext cx="24384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32</a:t>
            </a:fld>
            <a:endParaRPr spc="-19" dirty="0"/>
          </a:p>
        </p:txBody>
      </p:sp>
      <p:sp>
        <p:nvSpPr>
          <p:cNvPr id="4" name="object 4"/>
          <p:cNvSpPr txBox="1"/>
          <p:nvPr/>
        </p:nvSpPr>
        <p:spPr>
          <a:xfrm>
            <a:off x="1801126" y="4915959"/>
            <a:ext cx="5542598" cy="141321"/>
          </a:xfrm>
          <a:prstGeom prst="rect">
            <a:avLst/>
          </a:prstGeom>
        </p:spPr>
        <p:txBody>
          <a:bodyPr vert="horz" wrap="square" lIns="0" tIns="0" rIns="0" bIns="0" rtlCol="0">
            <a:spAutoFit/>
          </a:bodyPr>
          <a:lstStyle/>
          <a:p>
            <a:pPr marL="9525">
              <a:lnSpc>
                <a:spcPts val="1073"/>
              </a:lnSpc>
            </a:pPr>
            <a:r>
              <a:rPr sz="1050" dirty="0">
                <a:latin typeface="Calibri"/>
                <a:cs typeface="Calibri"/>
              </a:rPr>
              <a:t>The</a:t>
            </a:r>
            <a:r>
              <a:rPr sz="1050" spc="-15" dirty="0">
                <a:latin typeface="Calibri"/>
                <a:cs typeface="Calibri"/>
              </a:rPr>
              <a:t> </a:t>
            </a:r>
            <a:r>
              <a:rPr sz="1050" dirty="0">
                <a:latin typeface="Calibri"/>
                <a:cs typeface="Calibri"/>
              </a:rPr>
              <a:t>Flan</a:t>
            </a:r>
            <a:r>
              <a:rPr sz="1050" spc="-11" dirty="0">
                <a:latin typeface="Calibri"/>
                <a:cs typeface="Calibri"/>
              </a:rPr>
              <a:t> </a:t>
            </a:r>
            <a:r>
              <a:rPr sz="1050" dirty="0">
                <a:latin typeface="Calibri"/>
                <a:cs typeface="Calibri"/>
              </a:rPr>
              <a:t>Collection:</a:t>
            </a:r>
            <a:r>
              <a:rPr sz="1050" spc="-11" dirty="0">
                <a:latin typeface="Calibri"/>
                <a:cs typeface="Calibri"/>
              </a:rPr>
              <a:t> </a:t>
            </a:r>
            <a:r>
              <a:rPr sz="1050" dirty="0">
                <a:latin typeface="Calibri"/>
                <a:cs typeface="Calibri"/>
              </a:rPr>
              <a:t>Designing</a:t>
            </a:r>
            <a:r>
              <a:rPr sz="1050" spc="-11" dirty="0">
                <a:latin typeface="Calibri"/>
                <a:cs typeface="Calibri"/>
              </a:rPr>
              <a:t> </a:t>
            </a:r>
            <a:r>
              <a:rPr sz="1050" dirty="0">
                <a:latin typeface="Calibri"/>
                <a:cs typeface="Calibri"/>
              </a:rPr>
              <a:t>Data</a:t>
            </a:r>
            <a:r>
              <a:rPr sz="1050" spc="-11" dirty="0">
                <a:latin typeface="Calibri"/>
                <a:cs typeface="Calibri"/>
              </a:rPr>
              <a:t> </a:t>
            </a:r>
            <a:r>
              <a:rPr sz="1050" dirty="0">
                <a:latin typeface="Calibri"/>
                <a:cs typeface="Calibri"/>
              </a:rPr>
              <a:t>and</a:t>
            </a:r>
            <a:r>
              <a:rPr sz="1050" spc="-11" dirty="0">
                <a:latin typeface="Calibri"/>
                <a:cs typeface="Calibri"/>
              </a:rPr>
              <a:t> </a:t>
            </a:r>
            <a:r>
              <a:rPr sz="1050" dirty="0">
                <a:latin typeface="Calibri"/>
                <a:cs typeface="Calibri"/>
              </a:rPr>
              <a:t>Methods</a:t>
            </a:r>
            <a:r>
              <a:rPr sz="1050" spc="-11" dirty="0">
                <a:latin typeface="Calibri"/>
                <a:cs typeface="Calibri"/>
              </a:rPr>
              <a:t> </a:t>
            </a:r>
            <a:r>
              <a:rPr sz="1050" dirty="0">
                <a:latin typeface="Calibri"/>
                <a:cs typeface="Calibri"/>
              </a:rPr>
              <a:t>for</a:t>
            </a:r>
            <a:r>
              <a:rPr sz="1050" spc="-11" dirty="0">
                <a:latin typeface="Calibri"/>
                <a:cs typeface="Calibri"/>
              </a:rPr>
              <a:t> </a:t>
            </a:r>
            <a:r>
              <a:rPr sz="1050" spc="-8" dirty="0">
                <a:latin typeface="Calibri"/>
                <a:cs typeface="Calibri"/>
              </a:rPr>
              <a:t>Effective</a:t>
            </a:r>
            <a:r>
              <a:rPr sz="1050" spc="-11" dirty="0">
                <a:latin typeface="Calibri"/>
                <a:cs typeface="Calibri"/>
              </a:rPr>
              <a:t> </a:t>
            </a:r>
            <a:r>
              <a:rPr sz="1050" dirty="0">
                <a:latin typeface="Calibri"/>
                <a:cs typeface="Calibri"/>
              </a:rPr>
              <a:t>Instruction</a:t>
            </a:r>
            <a:r>
              <a:rPr sz="1050" spc="-11" dirty="0">
                <a:latin typeface="Calibri"/>
                <a:cs typeface="Calibri"/>
              </a:rPr>
              <a:t> </a:t>
            </a:r>
            <a:r>
              <a:rPr sz="1050" spc="-8" dirty="0">
                <a:latin typeface="Calibri"/>
                <a:cs typeface="Calibri"/>
              </a:rPr>
              <a:t>Tuning</a:t>
            </a:r>
            <a:r>
              <a:rPr sz="1050" spc="-11" dirty="0">
                <a:latin typeface="Calibri"/>
                <a:cs typeface="Calibri"/>
              </a:rPr>
              <a:t> </a:t>
            </a:r>
            <a:r>
              <a:rPr sz="1050" dirty="0">
                <a:latin typeface="Calibri"/>
                <a:cs typeface="Calibri"/>
              </a:rPr>
              <a:t>(Longpre</a:t>
            </a:r>
            <a:r>
              <a:rPr sz="1050" spc="-11" dirty="0">
                <a:latin typeface="Calibri"/>
                <a:cs typeface="Calibri"/>
              </a:rPr>
              <a:t> </a:t>
            </a:r>
            <a:r>
              <a:rPr sz="1050" dirty="0">
                <a:latin typeface="Calibri"/>
                <a:cs typeface="Calibri"/>
              </a:rPr>
              <a:t>et</a:t>
            </a:r>
            <a:r>
              <a:rPr sz="1050" spc="-11" dirty="0">
                <a:latin typeface="Calibri"/>
                <a:cs typeface="Calibri"/>
              </a:rPr>
              <a:t> </a:t>
            </a:r>
            <a:r>
              <a:rPr sz="1050" dirty="0">
                <a:latin typeface="Calibri"/>
                <a:cs typeface="Calibri"/>
              </a:rPr>
              <a:t>al.,</a:t>
            </a:r>
            <a:r>
              <a:rPr sz="1050" spc="-11" dirty="0">
                <a:latin typeface="Calibri"/>
                <a:cs typeface="Calibri"/>
              </a:rPr>
              <a:t> </a:t>
            </a:r>
            <a:r>
              <a:rPr sz="1050" spc="-8" dirty="0">
                <a:latin typeface="Calibri"/>
                <a:cs typeface="Calibri"/>
              </a:rPr>
              <a:t>2023)</a:t>
            </a:r>
            <a:endParaRPr sz="1050">
              <a:latin typeface="Calibri"/>
              <a:cs typeface="Calibri"/>
            </a:endParaRPr>
          </a:p>
        </p:txBody>
      </p:sp>
      <p:grpSp>
        <p:nvGrpSpPr>
          <p:cNvPr id="6" name="Group 5">
            <a:extLst>
              <a:ext uri="{FF2B5EF4-FFF2-40B4-BE49-F238E27FC236}">
                <a16:creationId xmlns:a16="http://schemas.microsoft.com/office/drawing/2014/main" id="{50240339-BDC2-F5F3-74C7-779D7A299D98}"/>
              </a:ext>
            </a:extLst>
          </p:cNvPr>
          <p:cNvGrpSpPr/>
          <p:nvPr/>
        </p:nvGrpSpPr>
        <p:grpSpPr>
          <a:xfrm>
            <a:off x="1985979" y="64126"/>
            <a:ext cx="5077492" cy="4812965"/>
            <a:chOff x="2078412" y="29291"/>
            <a:chExt cx="5077492" cy="4812965"/>
          </a:xfrm>
        </p:grpSpPr>
        <p:pic>
          <p:nvPicPr>
            <p:cNvPr id="2" name="object 2"/>
            <p:cNvPicPr/>
            <p:nvPr/>
          </p:nvPicPr>
          <p:blipFill rotWithShape="1">
            <a:blip r:embed="rId3" cstate="print"/>
            <a:srcRect r="76255"/>
            <a:stretch/>
          </p:blipFill>
          <p:spPr>
            <a:xfrm>
              <a:off x="2078412" y="29291"/>
              <a:ext cx="1862214" cy="4810466"/>
            </a:xfrm>
            <a:prstGeom prst="rect">
              <a:avLst/>
            </a:prstGeom>
          </p:spPr>
        </p:pic>
        <p:pic>
          <p:nvPicPr>
            <p:cNvPr id="5" name="object 2">
              <a:extLst>
                <a:ext uri="{FF2B5EF4-FFF2-40B4-BE49-F238E27FC236}">
                  <a16:creationId xmlns:a16="http://schemas.microsoft.com/office/drawing/2014/main" id="{3306E1F1-DCBF-B4C4-3D70-93A36A00B2B6}"/>
                </a:ext>
              </a:extLst>
            </p:cNvPr>
            <p:cNvPicPr/>
            <p:nvPr/>
          </p:nvPicPr>
          <p:blipFill rotWithShape="1">
            <a:blip r:embed="rId3" cstate="print"/>
            <a:srcRect l="58105"/>
            <a:stretch/>
          </p:blipFill>
          <p:spPr>
            <a:xfrm>
              <a:off x="3870289" y="31790"/>
              <a:ext cx="3285615" cy="4810466"/>
            </a:xfrm>
            <a:prstGeom prst="rect">
              <a:avLst/>
            </a:prstGeom>
          </p:spPr>
        </p:pic>
      </p:grpSp>
    </p:spTree>
    <p:extLst>
      <p:ext uri="{BB962C8B-B14F-4D97-AF65-F5344CB8AC3E}">
        <p14:creationId xmlns:p14="http://schemas.microsoft.com/office/powerpoint/2010/main" val="445935043"/>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dirty="0"/>
          </a:p>
        </p:txBody>
      </p:sp>
      <p:pic>
        <p:nvPicPr>
          <p:cNvPr id="5" name="object 4">
            <a:extLst>
              <a:ext uri="{FF2B5EF4-FFF2-40B4-BE49-F238E27FC236}">
                <a16:creationId xmlns:a16="http://schemas.microsoft.com/office/drawing/2014/main" id="{D3D81E57-E3B0-3074-C1C9-D87728200F22}"/>
              </a:ext>
            </a:extLst>
          </p:cNvPr>
          <p:cNvPicPr preferRelativeResize="0"/>
          <p:nvPr/>
        </p:nvPicPr>
        <p:blipFill>
          <a:blip r:embed="rId2" cstate="print"/>
          <a:stretch>
            <a:fillRect/>
          </a:stretch>
        </p:blipFill>
        <p:spPr>
          <a:xfrm>
            <a:off x="4659086" y="1922753"/>
            <a:ext cx="3731648" cy="2040709"/>
          </a:xfrm>
          <a:prstGeom prst="rect">
            <a:avLst/>
          </a:prstGeom>
        </p:spPr>
      </p:pic>
      <p:sp>
        <p:nvSpPr>
          <p:cNvPr id="6" name="Rounded Rectangular Callout 5">
            <a:extLst>
              <a:ext uri="{FF2B5EF4-FFF2-40B4-BE49-F238E27FC236}">
                <a16:creationId xmlns:a16="http://schemas.microsoft.com/office/drawing/2014/main" id="{15E38EED-4DE1-E0E7-F114-92F99F06F3E1}"/>
              </a:ext>
            </a:extLst>
          </p:cNvPr>
          <p:cNvSpPr/>
          <p:nvPr/>
        </p:nvSpPr>
        <p:spPr>
          <a:xfrm>
            <a:off x="348234" y="1980698"/>
            <a:ext cx="3731647" cy="1291072"/>
          </a:xfrm>
          <a:prstGeom prst="wedgeRoundRectCallout">
            <a:avLst>
              <a:gd name="adj1" fmla="val 61220"/>
              <a:gd name="adj2" fmla="val -1070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Tahoma" panose="020B0604030504040204" pitchFamily="34" charset="0"/>
                <a:ea typeface="Tahoma" panose="020B0604030504040204" pitchFamily="34" charset="0"/>
                <a:cs typeface="Tahoma" panose="020B0604030504040204" pitchFamily="34" charset="0"/>
              </a:rPr>
              <a:t>Linear growth</a:t>
            </a:r>
            <a:r>
              <a:rPr lang="en-US" sz="2000" spc="-8" dirty="0">
                <a:solidFill>
                  <a:schemeClr val="tx1"/>
                </a:solidFill>
                <a:latin typeface="Tahoma" panose="020B0604030504040204" pitchFamily="34" charset="0"/>
                <a:ea typeface="Tahoma" panose="020B0604030504040204" pitchFamily="34" charset="0"/>
                <a:cs typeface="Tahoma" panose="020B0604030504040204" pitchFamily="34" charset="0"/>
              </a:rPr>
              <a:t> of model performance with exponential increase in </a:t>
            </a:r>
            <a:r>
              <a:rPr lang="en-US" sz="2000" spc="-8" dirty="0">
                <a:solidFill>
                  <a:srgbClr val="C00000"/>
                </a:solidFill>
                <a:latin typeface="Tahoma" panose="020B0604030504040204" pitchFamily="34" charset="0"/>
                <a:ea typeface="Tahoma" panose="020B0604030504040204" pitchFamily="34" charset="0"/>
                <a:cs typeface="Tahoma" panose="020B0604030504040204" pitchFamily="34" charset="0"/>
              </a:rPr>
              <a:t>observed tasks.</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object 5">
            <a:extLst>
              <a:ext uri="{FF2B5EF4-FFF2-40B4-BE49-F238E27FC236}">
                <a16:creationId xmlns:a16="http://schemas.microsoft.com/office/drawing/2014/main" id="{973C7628-3878-DF17-6B34-3734CB7BB597}"/>
              </a:ext>
            </a:extLst>
          </p:cNvPr>
          <p:cNvSpPr txBox="1"/>
          <p:nvPr/>
        </p:nvSpPr>
        <p:spPr>
          <a:xfrm>
            <a:off x="1219059" y="4619003"/>
            <a:ext cx="6910070" cy="203200"/>
          </a:xfrm>
          <a:prstGeom prst="rect">
            <a:avLst/>
          </a:prstGeom>
        </p:spPr>
        <p:txBody>
          <a:bodyPr vert="horz" wrap="square" lIns="0" tIns="0" rIns="0" bIns="0" rtlCol="0">
            <a:spAutoFit/>
          </a:bodyPr>
          <a:lstStyle/>
          <a:p>
            <a:pPr marL="12700">
              <a:lnSpc>
                <a:spcPts val="1430"/>
              </a:lnSpc>
            </a:pPr>
            <a:r>
              <a:rPr sz="1400" spc="-10" dirty="0">
                <a:latin typeface="Calibri"/>
                <a:cs typeface="Calibri"/>
              </a:rPr>
              <a:t>Cross-</a:t>
            </a:r>
            <a:r>
              <a:rPr sz="1400" spc="-20" dirty="0">
                <a:latin typeface="Calibri"/>
                <a:cs typeface="Calibri"/>
              </a:rPr>
              <a:t>Task</a:t>
            </a:r>
            <a:r>
              <a:rPr sz="1400" spc="-30" dirty="0">
                <a:latin typeface="Calibri"/>
                <a:cs typeface="Calibri"/>
              </a:rPr>
              <a:t> </a:t>
            </a:r>
            <a:r>
              <a:rPr sz="1400" dirty="0">
                <a:latin typeface="Calibri"/>
                <a:cs typeface="Calibri"/>
              </a:rPr>
              <a:t>Generalization</a:t>
            </a:r>
            <a:r>
              <a:rPr sz="1400" spc="-15" dirty="0">
                <a:latin typeface="Calibri"/>
                <a:cs typeface="Calibri"/>
              </a:rPr>
              <a:t> </a:t>
            </a:r>
            <a:r>
              <a:rPr sz="1400" dirty="0">
                <a:latin typeface="Calibri"/>
                <a:cs typeface="Calibri"/>
              </a:rPr>
              <a:t>via</a:t>
            </a:r>
            <a:r>
              <a:rPr sz="1400" spc="-15" dirty="0">
                <a:latin typeface="Calibri"/>
                <a:cs typeface="Calibri"/>
              </a:rPr>
              <a:t> </a:t>
            </a:r>
            <a:r>
              <a:rPr sz="1400" dirty="0">
                <a:latin typeface="Calibri"/>
                <a:cs typeface="Calibri"/>
              </a:rPr>
              <a:t>Natural</a:t>
            </a:r>
            <a:r>
              <a:rPr sz="1400" spc="-15" dirty="0">
                <a:latin typeface="Calibri"/>
                <a:cs typeface="Calibri"/>
              </a:rPr>
              <a:t> </a:t>
            </a:r>
            <a:r>
              <a:rPr sz="1400" dirty="0">
                <a:latin typeface="Calibri"/>
                <a:cs typeface="Calibri"/>
              </a:rPr>
              <a:t>Language</a:t>
            </a:r>
            <a:r>
              <a:rPr sz="1400" spc="-15" dirty="0">
                <a:latin typeface="Calibri"/>
                <a:cs typeface="Calibri"/>
              </a:rPr>
              <a:t> </a:t>
            </a:r>
            <a:r>
              <a:rPr sz="1400" spc="-10" dirty="0">
                <a:latin typeface="Calibri"/>
                <a:cs typeface="Calibri"/>
              </a:rPr>
              <a:t>Crowdsourcing</a:t>
            </a:r>
            <a:r>
              <a:rPr sz="1400" spc="-20" dirty="0">
                <a:latin typeface="Calibri"/>
                <a:cs typeface="Calibri"/>
              </a:rPr>
              <a:t> </a:t>
            </a:r>
            <a:r>
              <a:rPr sz="1400" dirty="0">
                <a:latin typeface="Calibri"/>
                <a:cs typeface="Calibri"/>
              </a:rPr>
              <a:t>Instructions</a:t>
            </a:r>
            <a:r>
              <a:rPr sz="1400" spc="-15" dirty="0">
                <a:latin typeface="Calibri"/>
                <a:cs typeface="Calibri"/>
              </a:rPr>
              <a:t> </a:t>
            </a:r>
            <a:r>
              <a:rPr sz="1400" dirty="0">
                <a:latin typeface="Calibri"/>
                <a:cs typeface="Calibri"/>
              </a:rPr>
              <a:t>(Mishra</a:t>
            </a:r>
            <a:r>
              <a:rPr sz="1400" spc="-15" dirty="0">
                <a:latin typeface="Calibri"/>
                <a:cs typeface="Calibri"/>
              </a:rPr>
              <a:t> </a:t>
            </a:r>
            <a:r>
              <a:rPr sz="1400" dirty="0">
                <a:latin typeface="Calibri"/>
                <a:cs typeface="Calibri"/>
              </a:rPr>
              <a:t>et</a:t>
            </a:r>
            <a:r>
              <a:rPr sz="1400" spc="-15" dirty="0">
                <a:latin typeface="Calibri"/>
                <a:cs typeface="Calibri"/>
              </a:rPr>
              <a:t> </a:t>
            </a:r>
            <a:r>
              <a:rPr sz="1400" dirty="0">
                <a:latin typeface="Calibri"/>
                <a:cs typeface="Calibri"/>
              </a:rPr>
              <a:t>al.,</a:t>
            </a:r>
            <a:r>
              <a:rPr sz="1400" spc="-15" dirty="0">
                <a:latin typeface="Calibri"/>
                <a:cs typeface="Calibri"/>
              </a:rPr>
              <a:t> </a:t>
            </a:r>
            <a:r>
              <a:rPr sz="1400" spc="-10" dirty="0">
                <a:latin typeface="Calibri"/>
                <a:cs typeface="Calibri"/>
              </a:rPr>
              <a:t>2022)</a:t>
            </a:r>
            <a:endParaRPr sz="1400" dirty="0">
              <a:latin typeface="Calibri"/>
              <a:cs typeface="Calibri"/>
            </a:endParaRPr>
          </a:p>
        </p:txBody>
      </p:sp>
    </p:spTree>
    <p:extLst>
      <p:ext uri="{BB962C8B-B14F-4D97-AF65-F5344CB8AC3E}">
        <p14:creationId xmlns:p14="http://schemas.microsoft.com/office/powerpoint/2010/main" val="2858921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Super-NaturalInstructions: Generalization via Declarative Instructions on 1600+ NLP Tasks, Wang et al. 2022</a:t>
            </a:r>
            <a:r>
              <a:rPr lang="en-US" sz="1050" dirty="0">
                <a:solidFill>
                  <a:srgbClr val="595959"/>
                </a:solidFill>
                <a:latin typeface="Corbel"/>
                <a:cs typeface="Arial"/>
              </a:rPr>
              <a:t>]</a:t>
            </a:r>
            <a:endParaRPr lang="en-US" sz="1050" dirty="0"/>
          </a:p>
        </p:txBody>
      </p:sp>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3"/>
          <a:srcRect r="67457"/>
          <a:stretch/>
        </p:blipFill>
        <p:spPr>
          <a:xfrm>
            <a:off x="1321357" y="1214588"/>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3"/>
          <a:srcRect l="68587"/>
          <a:stretch/>
        </p:blipFill>
        <p:spPr>
          <a:xfrm>
            <a:off x="4400176" y="1214587"/>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1222676" y="3824446"/>
            <a:ext cx="6672626"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Corbel" panose="020B0503020204020204" pitchFamily="34" charset="0"/>
                <a:cs typeface="Calibri"/>
              </a:rPr>
              <a:t>Linear growth</a:t>
            </a:r>
            <a:r>
              <a:rPr lang="en-US" sz="2000" spc="-8" dirty="0">
                <a:solidFill>
                  <a:schemeClr val="tx1"/>
                </a:solidFill>
                <a:latin typeface="Corbel" panose="020B0503020204020204" pitchFamily="34" charset="0"/>
                <a:cs typeface="Calibri"/>
              </a:rPr>
              <a:t> of model performance </a:t>
            </a:r>
            <a:br>
              <a:rPr lang="en-US" sz="2000" spc="-8" dirty="0">
                <a:solidFill>
                  <a:schemeClr val="tx1"/>
                </a:solidFill>
                <a:latin typeface="Corbel" panose="020B0503020204020204" pitchFamily="34" charset="0"/>
                <a:cs typeface="Calibri"/>
              </a:rPr>
            </a:br>
            <a:r>
              <a:rPr lang="en-US" sz="2000" spc="-8" dirty="0">
                <a:solidFill>
                  <a:schemeClr val="tx1"/>
                </a:solidFill>
                <a:latin typeface="Corbel" panose="020B0503020204020204" pitchFamily="34" charset="0"/>
                <a:cs typeface="Calibri"/>
              </a:rPr>
              <a:t>with </a:t>
            </a:r>
            <a:r>
              <a:rPr lang="en-US" sz="2000" spc="-8" dirty="0">
                <a:solidFill>
                  <a:srgbClr val="C00000"/>
                </a:solidFill>
                <a:latin typeface="Corbel" panose="020B0503020204020204" pitchFamily="34" charset="0"/>
                <a:cs typeface="Calibri"/>
              </a:rPr>
              <a:t>exponential</a:t>
            </a:r>
            <a:r>
              <a:rPr lang="en-US" sz="2000" spc="-8" dirty="0">
                <a:solidFill>
                  <a:schemeClr val="tx1"/>
                </a:solidFill>
                <a:latin typeface="Corbel" panose="020B0503020204020204" pitchFamily="34" charset="0"/>
                <a:cs typeface="Calibri"/>
              </a:rPr>
              <a:t> increase in </a:t>
            </a:r>
            <a:r>
              <a:rPr lang="en-US" sz="2000" spc="-8" dirty="0">
                <a:solidFill>
                  <a:srgbClr val="C00000"/>
                </a:solidFill>
                <a:latin typeface="Corbel" panose="020B0503020204020204" pitchFamily="34" charset="0"/>
                <a:cs typeface="Calibri"/>
              </a:rPr>
              <a:t>observed tasks</a:t>
            </a:r>
            <a:r>
              <a:rPr lang="en-US" sz="2000" spc="-8" dirty="0">
                <a:solidFill>
                  <a:schemeClr val="tx1"/>
                </a:solidFill>
                <a:latin typeface="Corbel" panose="020B0503020204020204" pitchFamily="34" charset="0"/>
                <a:cs typeface="Calibri"/>
              </a:rPr>
              <a:t> and </a:t>
            </a:r>
            <a:r>
              <a:rPr lang="en-US" sz="2000" spc="-8" dirty="0">
                <a:solidFill>
                  <a:srgbClr val="C00000"/>
                </a:solidFill>
                <a:latin typeface="Corbel" panose="020B0503020204020204" pitchFamily="34" charset="0"/>
                <a:cs typeface="Calibri"/>
              </a:rPr>
              <a:t>model size</a:t>
            </a:r>
            <a:r>
              <a:rPr lang="en-US" sz="2000" spc="-8" dirty="0">
                <a:solidFill>
                  <a:schemeClr val="tx1"/>
                </a:solidFill>
                <a:latin typeface="Corbel" panose="020B0503020204020204" pitchFamily="34" charset="0"/>
                <a:cs typeface="Calibri"/>
              </a:rPr>
              <a:t>. </a:t>
            </a:r>
            <a:endParaRPr lang="en-US" sz="2000" dirty="0">
              <a:solidFill>
                <a:schemeClr val="tx1"/>
              </a:solidFill>
            </a:endParaRPr>
          </a:p>
        </p:txBody>
      </p:sp>
    </p:spTree>
    <p:extLst>
      <p:ext uri="{BB962C8B-B14F-4D97-AF65-F5344CB8AC3E}">
        <p14:creationId xmlns:p14="http://schemas.microsoft.com/office/powerpoint/2010/main" val="1795793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type="body" sz="quarter" idx="16"/>
          </p:nvPr>
        </p:nvSpPr>
        <p:spPr>
          <a:xfrm>
            <a:off x="533920" y="1390650"/>
            <a:ext cx="4473510" cy="3077573"/>
          </a:xfrm>
        </p:spPr>
        <p:txBody>
          <a:bodyPr>
            <a:normAutofit/>
          </a:bodyPr>
          <a:lstStyle/>
          <a:p>
            <a:r>
              <a:rPr lang="en-US" dirty="0">
                <a:solidFill>
                  <a:srgbClr val="C00000"/>
                </a:solidFill>
                <a:latin typeface="Corbel" panose="020B0503020204020204" pitchFamily="34" charset="0"/>
              </a:rPr>
              <a:t>Instruction finetuning </a:t>
            </a:r>
            <a:r>
              <a:rPr lang="en-US" dirty="0">
                <a:latin typeface="Corbel" panose="020B0503020204020204" pitchFamily="34" charset="0"/>
              </a:rPr>
              <a:t>improves performance by a large margin compared to </a:t>
            </a:r>
            <a:r>
              <a:rPr lang="en-US" dirty="0">
                <a:solidFill>
                  <a:srgbClr val="C00000"/>
                </a:solidFill>
                <a:latin typeface="Corbel" panose="020B0503020204020204" pitchFamily="34" charset="0"/>
              </a:rPr>
              <a:t>no finetuning</a:t>
            </a:r>
          </a:p>
          <a:p>
            <a:endParaRPr lang="en-US" dirty="0"/>
          </a:p>
          <a:p>
            <a:r>
              <a:rPr lang="en-US" dirty="0">
                <a:solidFill>
                  <a:srgbClr val="C00000"/>
                </a:solidFill>
                <a:latin typeface="Corbel" panose="020B0503020204020204" pitchFamily="34" charset="0"/>
              </a:rPr>
              <a:t>Increasing the number of finetuning tasks improves performance</a:t>
            </a:r>
          </a:p>
          <a:p>
            <a:endParaRPr lang="en-US" dirty="0">
              <a:latin typeface="Corbel" panose="020B0503020204020204" pitchFamily="34" charset="0"/>
            </a:endParaRPr>
          </a:p>
          <a:p>
            <a:r>
              <a:rPr lang="en-US" dirty="0">
                <a:solidFill>
                  <a:srgbClr val="C00000"/>
                </a:solidFill>
                <a:latin typeface="Corbel" panose="020B0503020204020204" pitchFamily="34" charset="0"/>
              </a:rPr>
              <a:t>Increasing model scale </a:t>
            </a:r>
            <a:r>
              <a:rPr lang="en-US" dirty="0">
                <a:latin typeface="Corbel" panose="020B0503020204020204" pitchFamily="34" charset="0"/>
              </a:rPr>
              <a:t>by an order of magnitude (i.e., 8B → 62B or 62B → 540B) </a:t>
            </a:r>
            <a:r>
              <a:rPr lang="en-US" dirty="0">
                <a:solidFill>
                  <a:srgbClr val="C00000"/>
                </a:solidFill>
                <a:latin typeface="Corbel" panose="020B0503020204020204" pitchFamily="34" charset="0"/>
              </a:rPr>
              <a:t>improves performance</a:t>
            </a:r>
            <a:r>
              <a:rPr lang="en-US" dirty="0">
                <a:latin typeface="Corbel" panose="020B0503020204020204" pitchFamily="34" charset="0"/>
              </a:rPr>
              <a:t> substantially for both finetuned and non-finetuned models</a:t>
            </a:r>
          </a:p>
          <a:p>
            <a:endParaRPr lang="en-US" dirty="0"/>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5007429" y="957255"/>
            <a:ext cx="3828784" cy="3716718"/>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11098"/>
            <a:ext cx="8085415" cy="953563"/>
          </a:xfrm>
          <a:prstGeom prst="rect">
            <a:avLst/>
          </a:prstGeom>
        </p:spPr>
        <p:txBody>
          <a:bodyPr vert="horz" wrap="square" lIns="0" tIns="49054" rIns="0" bIns="0" rtlCol="0">
            <a:spAutoFit/>
          </a:bodyPr>
          <a:lstStyle/>
          <a:p>
            <a:pPr marL="9525" marR="3810">
              <a:lnSpc>
                <a:spcPts val="3720"/>
              </a:lnSpc>
              <a:spcBef>
                <a:spcPts val="386"/>
              </a:spcBef>
            </a:pPr>
            <a:r>
              <a:rPr sz="2800" dirty="0"/>
              <a:t>Instruction</a:t>
            </a:r>
            <a:r>
              <a:rPr sz="2800" spc="-45" dirty="0"/>
              <a:t> </a:t>
            </a:r>
            <a:r>
              <a:rPr sz="2800" dirty="0"/>
              <a:t>tuning</a:t>
            </a:r>
            <a:r>
              <a:rPr sz="2800" spc="-38" dirty="0"/>
              <a:t> </a:t>
            </a:r>
            <a:r>
              <a:rPr sz="2800" dirty="0"/>
              <a:t>doesn’t</a:t>
            </a:r>
            <a:r>
              <a:rPr sz="2800" spc="-38" dirty="0"/>
              <a:t> </a:t>
            </a:r>
            <a:r>
              <a:rPr sz="2800" dirty="0"/>
              <a:t>have</a:t>
            </a:r>
            <a:r>
              <a:rPr sz="2800" spc="-34" dirty="0"/>
              <a:t> </a:t>
            </a:r>
            <a:r>
              <a:rPr sz="2800" spc="-8" dirty="0"/>
              <a:t>significant </a:t>
            </a:r>
            <a:r>
              <a:rPr sz="2800" dirty="0"/>
              <a:t>cost</a:t>
            </a:r>
            <a:r>
              <a:rPr sz="2800" spc="-60" dirty="0"/>
              <a:t> </a:t>
            </a:r>
            <a:r>
              <a:rPr sz="2800" dirty="0"/>
              <a:t>compared</a:t>
            </a:r>
            <a:r>
              <a:rPr sz="2800" spc="-53" dirty="0"/>
              <a:t> </a:t>
            </a:r>
            <a:r>
              <a:rPr sz="2800" dirty="0"/>
              <a:t>with</a:t>
            </a:r>
            <a:r>
              <a:rPr sz="2800" spc="-53" dirty="0"/>
              <a:t> </a:t>
            </a:r>
            <a:r>
              <a:rPr sz="2800" spc="-8" dirty="0"/>
              <a:t>pretraining</a:t>
            </a:r>
          </a:p>
        </p:txBody>
      </p:sp>
      <p:sp>
        <p:nvSpPr>
          <p:cNvPr id="8" name="Text Placeholder 7">
            <a:extLst>
              <a:ext uri="{FF2B5EF4-FFF2-40B4-BE49-F238E27FC236}">
                <a16:creationId xmlns:a16="http://schemas.microsoft.com/office/drawing/2014/main" id="{5FE87601-F555-BF8F-4A4D-C978AD723932}"/>
              </a:ext>
            </a:extLst>
          </p:cNvPr>
          <p:cNvSpPr>
            <a:spLocks noGrp="1"/>
          </p:cNvSpPr>
          <p:nvPr>
            <p:ph type="body" sz="quarter" idx="16"/>
          </p:nvPr>
        </p:nvSpPr>
        <p:spPr/>
        <p:txBody>
          <a:bodyPr/>
          <a:lstStyle/>
          <a:p>
            <a:endParaRPr lang="en-US"/>
          </a:p>
        </p:txBody>
      </p:sp>
      <p:grpSp>
        <p:nvGrpSpPr>
          <p:cNvPr id="3" name="object 3"/>
          <p:cNvGrpSpPr/>
          <p:nvPr/>
        </p:nvGrpSpPr>
        <p:grpSpPr>
          <a:xfrm>
            <a:off x="663087" y="1253728"/>
            <a:ext cx="8018145" cy="3444716"/>
            <a:chOff x="884116" y="1671637"/>
            <a:chExt cx="10690860" cy="4592955"/>
          </a:xfrm>
        </p:grpSpPr>
        <p:pic>
          <p:nvPicPr>
            <p:cNvPr id="4" name="object 4"/>
            <p:cNvPicPr/>
            <p:nvPr/>
          </p:nvPicPr>
          <p:blipFill>
            <a:blip r:embed="rId2" cstate="print"/>
            <a:stretch>
              <a:fillRect/>
            </a:stretch>
          </p:blipFill>
          <p:spPr>
            <a:xfrm>
              <a:off x="884116" y="2007313"/>
              <a:ext cx="10666307" cy="4077243"/>
            </a:xfrm>
            <a:prstGeom prst="rect">
              <a:avLst/>
            </a:prstGeom>
          </p:spPr>
        </p:pic>
        <p:sp>
          <p:nvSpPr>
            <p:cNvPr id="5" name="object 5"/>
            <p:cNvSpPr/>
            <p:nvPr/>
          </p:nvSpPr>
          <p:spPr>
            <a:xfrm>
              <a:off x="10349947" y="1690687"/>
              <a:ext cx="1206500" cy="4554855"/>
            </a:xfrm>
            <a:custGeom>
              <a:avLst/>
              <a:gdLst/>
              <a:ahLst/>
              <a:cxnLst/>
              <a:rect l="l" t="t" r="r" b="b"/>
              <a:pathLst>
                <a:path w="1206500" h="4554855">
                  <a:moveTo>
                    <a:pt x="0" y="0"/>
                  </a:moveTo>
                  <a:lnTo>
                    <a:pt x="1205948" y="0"/>
                  </a:lnTo>
                  <a:lnTo>
                    <a:pt x="1205948" y="4554578"/>
                  </a:lnTo>
                  <a:lnTo>
                    <a:pt x="0" y="4554578"/>
                  </a:lnTo>
                  <a:lnTo>
                    <a:pt x="0" y="0"/>
                  </a:lnTo>
                  <a:close/>
                </a:path>
              </a:pathLst>
            </a:custGeom>
            <a:ln w="38100">
              <a:solidFill>
                <a:srgbClr val="FF0000"/>
              </a:solidFill>
            </a:ln>
          </p:spPr>
          <p:txBody>
            <a:bodyPr wrap="square" lIns="0" tIns="0" rIns="0" bIns="0" rtlCol="0"/>
            <a:lstStyle/>
            <a:p>
              <a:endParaRPr sz="1050"/>
            </a:p>
          </p:txBody>
        </p:sp>
      </p:grpSp>
      <p:sp>
        <p:nvSpPr>
          <p:cNvPr id="7" name="object 7"/>
          <p:cNvSpPr txBox="1"/>
          <p:nvPr/>
        </p:nvSpPr>
        <p:spPr>
          <a:xfrm>
            <a:off x="2418151" y="4901051"/>
            <a:ext cx="3801428" cy="180370"/>
          </a:xfrm>
          <a:prstGeom prst="rect">
            <a:avLst/>
          </a:prstGeom>
        </p:spPr>
        <p:txBody>
          <a:bodyPr vert="horz" wrap="square" lIns="0" tIns="0" rIns="0" bIns="0" rtlCol="0">
            <a:spAutoFit/>
          </a:bodyPr>
          <a:lstStyle/>
          <a:p>
            <a:pPr marL="9525">
              <a:lnSpc>
                <a:spcPts val="1358"/>
              </a:lnSpc>
            </a:pPr>
            <a:r>
              <a:rPr sz="1350" u="heavy" dirty="0">
                <a:solidFill>
                  <a:srgbClr val="0563C1"/>
                </a:solidFill>
                <a:uFill>
                  <a:solidFill>
                    <a:srgbClr val="0563C1"/>
                  </a:solidFill>
                </a:uFill>
                <a:latin typeface="Calibri"/>
                <a:cs typeface="Calibri"/>
              </a:rPr>
              <a:t>Scaling </a:t>
            </a:r>
            <a:r>
              <a:rPr sz="1350" u="heavy" spc="-8" dirty="0">
                <a:solidFill>
                  <a:srgbClr val="0563C1"/>
                </a:solidFill>
                <a:uFill>
                  <a:solidFill>
                    <a:srgbClr val="0563C1"/>
                  </a:solidFill>
                </a:uFill>
                <a:latin typeface="Calibri"/>
                <a:cs typeface="Calibri"/>
              </a:rPr>
              <a:t>Instruction-</a:t>
            </a:r>
            <a:r>
              <a:rPr sz="1350" u="heavy" dirty="0">
                <a:solidFill>
                  <a:srgbClr val="0563C1"/>
                </a:solidFill>
                <a:uFill>
                  <a:solidFill>
                    <a:srgbClr val="0563C1"/>
                  </a:solidFill>
                </a:uFill>
                <a:latin typeface="Calibri"/>
                <a:cs typeface="Calibri"/>
              </a:rPr>
              <a:t>Finetuned</a:t>
            </a:r>
            <a:r>
              <a:rPr sz="1350" u="heavy" spc="8" dirty="0">
                <a:solidFill>
                  <a:srgbClr val="0563C1"/>
                </a:solidFill>
                <a:uFill>
                  <a:solidFill>
                    <a:srgbClr val="0563C1"/>
                  </a:solidFill>
                </a:uFill>
                <a:latin typeface="Calibri"/>
                <a:cs typeface="Calibri"/>
              </a:rPr>
              <a:t> </a:t>
            </a:r>
            <a:r>
              <a:rPr sz="1350" u="heavy" dirty="0">
                <a:solidFill>
                  <a:srgbClr val="0563C1"/>
                </a:solidFill>
                <a:uFill>
                  <a:solidFill>
                    <a:srgbClr val="0563C1"/>
                  </a:solidFill>
                </a:uFill>
                <a:latin typeface="Calibri"/>
                <a:cs typeface="Calibri"/>
              </a:rPr>
              <a:t>Language</a:t>
            </a:r>
            <a:r>
              <a:rPr sz="1350" u="heavy" spc="8" dirty="0">
                <a:solidFill>
                  <a:srgbClr val="0563C1"/>
                </a:solidFill>
                <a:uFill>
                  <a:solidFill>
                    <a:srgbClr val="0563C1"/>
                  </a:solidFill>
                </a:uFill>
                <a:latin typeface="Calibri"/>
                <a:cs typeface="Calibri"/>
              </a:rPr>
              <a:t> </a:t>
            </a:r>
            <a:r>
              <a:rPr sz="1350" u="heavy" dirty="0">
                <a:solidFill>
                  <a:srgbClr val="0563C1"/>
                </a:solidFill>
                <a:uFill>
                  <a:solidFill>
                    <a:srgbClr val="0563C1"/>
                  </a:solidFill>
                </a:uFill>
                <a:latin typeface="Calibri"/>
                <a:cs typeface="Calibri"/>
              </a:rPr>
              <a:t>Models</a:t>
            </a:r>
            <a:r>
              <a:rPr sz="1350" spc="4" dirty="0">
                <a:solidFill>
                  <a:srgbClr val="0563C1"/>
                </a:solidFill>
                <a:latin typeface="Calibri"/>
                <a:cs typeface="Calibri"/>
              </a:rPr>
              <a:t> </a:t>
            </a:r>
            <a:r>
              <a:rPr sz="1350" spc="-8" dirty="0">
                <a:latin typeface="Calibri"/>
                <a:cs typeface="Calibri"/>
              </a:rPr>
              <a:t>(2022)</a:t>
            </a:r>
            <a:endParaRPr sz="135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Limits of Instruction-Tuning </a:t>
            </a:r>
            <a:endParaRPr lang="en-US" sz="1650" dirty="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dirty="0"/>
              <a:t>Difficult to collect diverse data. </a:t>
            </a:r>
          </a:p>
          <a:p>
            <a:pPr marL="342900" indent="-342900">
              <a:buFont typeface="+mj-lt"/>
              <a:buAutoNum type="arabicPeriod"/>
            </a:pPr>
            <a:r>
              <a:rPr lang="en-US" dirty="0"/>
              <a:t>Resulting models may not be good at open-ended generation tasks. </a:t>
            </a:r>
          </a:p>
          <a:p>
            <a:pPr lvl="1"/>
            <a:r>
              <a:rPr lang="en-US" dirty="0"/>
              <a:t>Incentivizes word-by-word rote learning =&gt; The resulting LM’s </a:t>
            </a:r>
            <a:r>
              <a:rPr lang="en-US" dirty="0">
                <a:solidFill>
                  <a:srgbClr val="C00000"/>
                </a:solidFill>
              </a:rPr>
              <a:t>generality/creativity</a:t>
            </a:r>
            <a:r>
              <a:rPr lang="en-US" dirty="0"/>
              <a:t> is bounded by that of </a:t>
            </a:r>
            <a:r>
              <a:rPr lang="en-US" dirty="0">
                <a:solidFill>
                  <a:srgbClr val="C00000"/>
                </a:solidFill>
              </a:rPr>
              <a:t>their supervision data</a:t>
            </a:r>
            <a:r>
              <a:rPr lang="en-US" dirty="0"/>
              <a:t>.</a:t>
            </a:r>
          </a:p>
          <a:p>
            <a:pPr lvl="1"/>
            <a:endParaRPr lang="en-US" dirty="0"/>
          </a:p>
          <a:p>
            <a:endParaRPr lang="en-US" dirty="0"/>
          </a:p>
        </p:txBody>
      </p:sp>
      <p:grpSp>
        <p:nvGrpSpPr>
          <p:cNvPr id="39" name="Group 38">
            <a:extLst>
              <a:ext uri="{FF2B5EF4-FFF2-40B4-BE49-F238E27FC236}">
                <a16:creationId xmlns:a16="http://schemas.microsoft.com/office/drawing/2014/main" id="{0780E75D-7BA7-2BE1-D90D-11F422628144}"/>
              </a:ext>
            </a:extLst>
          </p:cNvPr>
          <p:cNvGrpSpPr/>
          <p:nvPr/>
        </p:nvGrpSpPr>
        <p:grpSpPr>
          <a:xfrm>
            <a:off x="812222" y="2673423"/>
            <a:ext cx="6975019" cy="1884506"/>
            <a:chOff x="6779400" y="2491115"/>
            <a:chExt cx="9300025" cy="2512674"/>
          </a:xfrm>
        </p:grpSpPr>
        <p:grpSp>
          <p:nvGrpSpPr>
            <p:cNvPr id="7" name="object 3">
              <a:extLst>
                <a:ext uri="{FF2B5EF4-FFF2-40B4-BE49-F238E27FC236}">
                  <a16:creationId xmlns:a16="http://schemas.microsoft.com/office/drawing/2014/main" id="{2EB4AA54-A0D1-77DF-9338-C416C8E97191}"/>
                </a:ext>
              </a:extLst>
            </p:cNvPr>
            <p:cNvGrpSpPr/>
            <p:nvPr/>
          </p:nvGrpSpPr>
          <p:grpSpPr>
            <a:xfrm>
              <a:off x="6779400" y="2745004"/>
              <a:ext cx="9300025" cy="2063134"/>
              <a:chOff x="1254263" y="2699004"/>
              <a:chExt cx="9394839" cy="2063577"/>
            </a:xfrm>
          </p:grpSpPr>
          <p:pic>
            <p:nvPicPr>
              <p:cNvPr id="8" name="object 4">
                <a:extLst>
                  <a:ext uri="{FF2B5EF4-FFF2-40B4-BE49-F238E27FC236}">
                    <a16:creationId xmlns:a16="http://schemas.microsoft.com/office/drawing/2014/main" id="{3DE364FF-FA1D-A09D-5DE1-4B10CB3EE1A6}"/>
                  </a:ext>
                </a:extLst>
              </p:cNvPr>
              <p:cNvPicPr/>
              <p:nvPr/>
            </p:nvPicPr>
            <p:blipFill rotWithShape="1">
              <a:blip r:embed="rId4" cstate="print"/>
              <a:srcRect t="45441"/>
              <a:stretch/>
            </p:blipFill>
            <p:spPr>
              <a:xfrm>
                <a:off x="1441851" y="2948849"/>
                <a:ext cx="9207251" cy="1784694"/>
              </a:xfrm>
              <a:prstGeom prst="rect">
                <a:avLst/>
              </a:prstGeom>
            </p:spPr>
          </p:pic>
          <p:sp>
            <p:nvSpPr>
              <p:cNvPr id="11" name="object 7">
                <a:extLst>
                  <a:ext uri="{FF2B5EF4-FFF2-40B4-BE49-F238E27FC236}">
                    <a16:creationId xmlns:a16="http://schemas.microsoft.com/office/drawing/2014/main" id="{76F3F599-998F-2D3F-C27C-F38DCB0AF9C8}"/>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dirty="0">
                  <a:latin typeface="Avenir Book" panose="02000503020000020003" pitchFamily="2" charset="0"/>
                </a:endParaRPr>
              </a:p>
            </p:txBody>
          </p:sp>
          <p:sp>
            <p:nvSpPr>
              <p:cNvPr id="12" name="object 8">
                <a:extLst>
                  <a:ext uri="{FF2B5EF4-FFF2-40B4-BE49-F238E27FC236}">
                    <a16:creationId xmlns:a16="http://schemas.microsoft.com/office/drawing/2014/main" id="{4408CBCF-0A8F-AC2E-6113-A02078B46526}"/>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dirty="0">
                  <a:latin typeface="Avenir Book" panose="02000503020000020003" pitchFamily="2" charset="0"/>
                </a:endParaRPr>
              </a:p>
            </p:txBody>
          </p:sp>
          <p:sp>
            <p:nvSpPr>
              <p:cNvPr id="13" name="object 9">
                <a:extLst>
                  <a:ext uri="{FF2B5EF4-FFF2-40B4-BE49-F238E27FC236}">
                    <a16:creationId xmlns:a16="http://schemas.microsoft.com/office/drawing/2014/main" id="{1D8B52C3-1D28-FCD0-8F6C-387C270AF23F}"/>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dirty="0">
                  <a:latin typeface="Avenir Book" panose="02000503020000020003" pitchFamily="2" charset="0"/>
                </a:endParaRPr>
              </a:p>
            </p:txBody>
          </p:sp>
        </p:grpSp>
        <p:sp>
          <p:nvSpPr>
            <p:cNvPr id="37" name="Rectangle 36">
              <a:extLst>
                <a:ext uri="{FF2B5EF4-FFF2-40B4-BE49-F238E27FC236}">
                  <a16:creationId xmlns:a16="http://schemas.microsoft.com/office/drawing/2014/main" id="{35B13E27-383C-A4BB-3B22-7513547EB80C}"/>
                </a:ext>
              </a:extLst>
            </p:cNvPr>
            <p:cNvSpPr/>
            <p:nvPr/>
          </p:nvSpPr>
          <p:spPr>
            <a:xfrm>
              <a:off x="10977560" y="4276453"/>
              <a:ext cx="2079437" cy="727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8" name="Trapezoid 37">
              <a:extLst>
                <a:ext uri="{FF2B5EF4-FFF2-40B4-BE49-F238E27FC236}">
                  <a16:creationId xmlns:a16="http://schemas.microsoft.com/office/drawing/2014/main" id="{F7B9458A-451F-1C35-1A11-C8DB0ED7D82D}"/>
                </a:ext>
              </a:extLst>
            </p:cNvPr>
            <p:cNvSpPr/>
            <p:nvPr/>
          </p:nvSpPr>
          <p:spPr>
            <a:xfrm rot="10800000">
              <a:off x="10286614" y="2491115"/>
              <a:ext cx="3364992" cy="1689367"/>
            </a:xfrm>
            <a:prstGeom prst="trapezoid">
              <a:avLst>
                <a:gd name="adj" fmla="val 48634"/>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3" name="Group 32">
              <a:extLst>
                <a:ext uri="{FF2B5EF4-FFF2-40B4-BE49-F238E27FC236}">
                  <a16:creationId xmlns:a16="http://schemas.microsoft.com/office/drawing/2014/main" id="{B14A9C44-594E-CE63-DC85-B0FB38D6C908}"/>
                </a:ext>
              </a:extLst>
            </p:cNvPr>
            <p:cNvGrpSpPr/>
            <p:nvPr/>
          </p:nvGrpSpPr>
          <p:grpSpPr>
            <a:xfrm>
              <a:off x="10994657" y="3612530"/>
              <a:ext cx="1967125" cy="1262671"/>
              <a:chOff x="5070375" y="3814719"/>
              <a:chExt cx="1967125" cy="1262671"/>
            </a:xfrm>
          </p:grpSpPr>
          <p:sp>
            <p:nvSpPr>
              <p:cNvPr id="34" name="Rounded Rectangle 33">
                <a:extLst>
                  <a:ext uri="{FF2B5EF4-FFF2-40B4-BE49-F238E27FC236}">
                    <a16:creationId xmlns:a16="http://schemas.microsoft.com/office/drawing/2014/main" id="{9E0E3918-05EF-DA13-9B1A-53051BA18AB5}"/>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35" name="TextBox 34">
                <a:extLst>
                  <a:ext uri="{FF2B5EF4-FFF2-40B4-BE49-F238E27FC236}">
                    <a16:creationId xmlns:a16="http://schemas.microsoft.com/office/drawing/2014/main" id="{E6DAB2F6-8351-F8F2-B8F3-7FE5C6807F1D}"/>
                  </a:ext>
                </a:extLst>
              </p:cNvPr>
              <p:cNvSpPr txBox="1"/>
              <p:nvPr/>
            </p:nvSpPr>
            <p:spPr>
              <a:xfrm>
                <a:off x="5070375" y="3978328"/>
                <a:ext cx="1967125" cy="1046439"/>
              </a:xfrm>
              <a:prstGeom prst="rect">
                <a:avLst/>
              </a:prstGeom>
              <a:noFill/>
            </p:spPr>
            <p:txBody>
              <a:bodyPr wrap="square">
                <a:spAutoFit/>
              </a:bodyPr>
              <a:lstStyle/>
              <a:p>
                <a:pPr algn="ctr"/>
                <a:r>
                  <a:rPr lang="en-US" sz="4500" b="1" dirty="0">
                    <a:latin typeface="Avenir Book" panose="02000503020000020003" pitchFamily="2" charset="0"/>
                  </a:rPr>
                  <a:t>LM</a:t>
                </a:r>
              </a:p>
            </p:txBody>
          </p:sp>
        </p:grpSp>
      </p:grpSp>
    </p:spTree>
    <p:extLst>
      <p:ext uri="{BB962C8B-B14F-4D97-AF65-F5344CB8AC3E}">
        <p14:creationId xmlns:p14="http://schemas.microsoft.com/office/powerpoint/2010/main" val="1228668273"/>
      </p:ext>
    </p:extLst>
  </p:cSld>
  <p:clrMapOvr>
    <a:masterClrMapping/>
  </p:clrMapOvr>
  <p:transition/>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Limits of Instruction-Tuning </a:t>
            </a:r>
            <a:endParaRPr lang="en-US" sz="1650" dirty="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dirty="0"/>
              <a:t>Difficult to collect diverse data. </a:t>
            </a:r>
          </a:p>
          <a:p>
            <a:pPr marL="342900" indent="-342900">
              <a:buFont typeface="+mj-lt"/>
              <a:buAutoNum type="arabicPeriod"/>
            </a:pPr>
            <a:r>
              <a:rPr lang="en-US" dirty="0"/>
              <a:t>Resulting models may not be good at open-ended generation tasks. </a:t>
            </a:r>
          </a:p>
          <a:p>
            <a:pPr lvl="1"/>
            <a:r>
              <a:rPr lang="en-US" dirty="0"/>
              <a:t>Incentivizes word-by-word rote learning =&gt; The resulting LM’s </a:t>
            </a:r>
            <a:r>
              <a:rPr lang="en-US" dirty="0">
                <a:solidFill>
                  <a:srgbClr val="C00000"/>
                </a:solidFill>
              </a:rPr>
              <a:t>generality/creativity</a:t>
            </a:r>
            <a:r>
              <a:rPr lang="en-US" dirty="0"/>
              <a:t> is bounded by that of </a:t>
            </a:r>
            <a:r>
              <a:rPr lang="en-US" dirty="0">
                <a:solidFill>
                  <a:srgbClr val="C00000"/>
                </a:solidFill>
              </a:rPr>
              <a:t>their supervision data</a:t>
            </a:r>
            <a:r>
              <a:rPr lang="en-US" dirty="0"/>
              <a:t>.</a:t>
            </a:r>
          </a:p>
          <a:p>
            <a:pPr marL="342900" indent="-342900">
              <a:buFont typeface="+mj-lt"/>
              <a:buAutoNum type="arabicPeriod"/>
            </a:pPr>
            <a:r>
              <a:rPr lang="en-US" dirty="0"/>
              <a:t>Resulting models may hallucinate more regularly. </a:t>
            </a:r>
          </a:p>
          <a:p>
            <a:pPr lvl="1"/>
            <a:r>
              <a:rPr lang="en-US" dirty="0"/>
              <a:t>Labeled data is collected agnostic to the LM’s knowledge =&gt; there might be a mismatch between labeled data and LM knowledge. </a:t>
            </a:r>
          </a:p>
          <a:p>
            <a:pPr lvl="1"/>
            <a:r>
              <a:rPr lang="en-US" dirty="0"/>
              <a:t>Hence, we may be encouraging “hypocritic” behavior =&gt; further hallucinations </a:t>
            </a:r>
          </a:p>
          <a:p>
            <a:pPr lvl="1"/>
            <a:endParaRPr lang="en-US" dirty="0"/>
          </a:p>
          <a:p>
            <a:endParaRPr lang="en-US" dirty="0"/>
          </a:p>
        </p:txBody>
      </p:sp>
    </p:spTree>
    <p:extLst>
      <p:ext uri="{BB962C8B-B14F-4D97-AF65-F5344CB8AC3E}">
        <p14:creationId xmlns:p14="http://schemas.microsoft.com/office/powerpoint/2010/main" val="2530619778"/>
      </p:ext>
    </p:extLst>
  </p:cSld>
  <p:clrMapOvr>
    <a:masterClrMapping/>
  </p:clrMapOvr>
  <p:transition/>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a:bodyPr>
          <a:lstStyle/>
          <a:p>
            <a:r>
              <a:rPr lang="en-US" dirty="0"/>
              <a:t>Summary Thus Far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type="body" sz="quarter" idx="16"/>
          </p:nvPr>
        </p:nvSpPr>
        <p:spPr>
          <a:xfrm>
            <a:off x="533919" y="1390650"/>
            <a:ext cx="8279155" cy="3077573"/>
          </a:xfrm>
        </p:spPr>
        <p:txBody>
          <a:bodyPr>
            <a:noAutofit/>
          </a:bodyPr>
          <a:lstStyle/>
          <a:p>
            <a:r>
              <a:rPr lang="en-US" b="1" dirty="0"/>
              <a:t>Instruction-tuning: </a:t>
            </a:r>
            <a:r>
              <a:rPr lang="en-US" dirty="0"/>
              <a:t>Training LMs with annotated input instructions and their output. </a:t>
            </a:r>
          </a:p>
          <a:p>
            <a:pPr lvl="1"/>
            <a:r>
              <a:rPr lang="en-US" dirty="0"/>
              <a:t>Improves performance of LM’s zero-shot ability in following instructions. </a:t>
            </a:r>
          </a:p>
          <a:p>
            <a:pPr lvl="1"/>
            <a:r>
              <a:rPr lang="en-US" dirty="0"/>
              <a:t>Scaling</a:t>
            </a:r>
            <a:r>
              <a:rPr lang="en-US" spc="-55" dirty="0"/>
              <a:t> </a:t>
            </a:r>
            <a:r>
              <a:rPr lang="en-US" dirty="0"/>
              <a:t>the</a:t>
            </a:r>
            <a:r>
              <a:rPr lang="en-US" spc="-45" dirty="0"/>
              <a:t> </a:t>
            </a:r>
            <a:r>
              <a:rPr lang="en-US" dirty="0"/>
              <a:t>instruction</a:t>
            </a:r>
            <a:r>
              <a:rPr lang="en-US" spc="-40" dirty="0"/>
              <a:t> </a:t>
            </a:r>
            <a:r>
              <a:rPr lang="en-US" dirty="0"/>
              <a:t>tuning</a:t>
            </a:r>
            <a:r>
              <a:rPr lang="en-US" spc="-45" dirty="0"/>
              <a:t> </a:t>
            </a:r>
            <a:r>
              <a:rPr lang="en-US" dirty="0"/>
              <a:t>data</a:t>
            </a:r>
            <a:r>
              <a:rPr lang="en-US" spc="-40" dirty="0"/>
              <a:t> </a:t>
            </a:r>
            <a:r>
              <a:rPr lang="en-US" dirty="0"/>
              <a:t>size</a:t>
            </a:r>
            <a:r>
              <a:rPr lang="en-US" spc="-45" dirty="0"/>
              <a:t> </a:t>
            </a:r>
            <a:r>
              <a:rPr lang="en-US" dirty="0"/>
              <a:t>improves</a:t>
            </a:r>
            <a:r>
              <a:rPr lang="en-US" spc="-40" dirty="0"/>
              <a:t> </a:t>
            </a:r>
            <a:r>
              <a:rPr lang="en-US" spc="-10" dirty="0"/>
              <a:t>performance.</a:t>
            </a:r>
            <a:endParaRPr lang="en-US" dirty="0"/>
          </a:p>
          <a:p>
            <a:pPr lvl="1"/>
            <a:r>
              <a:rPr lang="en-US" dirty="0"/>
              <a:t>Diversity</a:t>
            </a:r>
            <a:r>
              <a:rPr lang="en-US" spc="-55" dirty="0"/>
              <a:t> </a:t>
            </a:r>
            <a:r>
              <a:rPr lang="en-US" dirty="0"/>
              <a:t>of</a:t>
            </a:r>
            <a:r>
              <a:rPr lang="en-US" spc="-40" dirty="0"/>
              <a:t> </a:t>
            </a:r>
            <a:r>
              <a:rPr lang="en-US" dirty="0"/>
              <a:t>prompts</a:t>
            </a:r>
            <a:r>
              <a:rPr lang="en-US" spc="-40" dirty="0"/>
              <a:t> </a:t>
            </a:r>
            <a:r>
              <a:rPr lang="en-US" dirty="0"/>
              <a:t>is</a:t>
            </a:r>
            <a:r>
              <a:rPr lang="en-US" spc="-40" dirty="0"/>
              <a:t> </a:t>
            </a:r>
            <a:r>
              <a:rPr lang="en-US" spc="-10" dirty="0"/>
              <a:t>crucial.</a:t>
            </a:r>
            <a:endParaRPr lang="en-US" dirty="0"/>
          </a:p>
          <a:p>
            <a:pPr lvl="1"/>
            <a:r>
              <a:rPr lang="en-US" dirty="0"/>
              <a:t>Compared with pretraining, instruction tuning has a minor cost (Typically consumes &lt;1% of the total training budget)</a:t>
            </a:r>
          </a:p>
          <a:p>
            <a:r>
              <a:rPr lang="en-US" dirty="0">
                <a:solidFill>
                  <a:srgbClr val="C00000"/>
                </a:solidFill>
              </a:rPr>
              <a:t>Cons: </a:t>
            </a:r>
          </a:p>
          <a:p>
            <a:pPr lvl="1"/>
            <a:r>
              <a:rPr lang="en-US" dirty="0">
                <a:latin typeface="Corbel" panose="020B0503020204020204" pitchFamily="34" charset="0"/>
                <a:cs typeface="Calibri"/>
              </a:rPr>
              <a:t>It’s </a:t>
            </a:r>
            <a:r>
              <a:rPr lang="en-US" spc="-4" dirty="0">
                <a:latin typeface="Corbel" panose="020B0503020204020204" pitchFamily="34" charset="0"/>
                <a:cs typeface="Calibri"/>
              </a:rPr>
              <a:t>expensive </a:t>
            </a:r>
            <a:r>
              <a:rPr lang="en-US" dirty="0">
                <a:latin typeface="Corbel" panose="020B0503020204020204" pitchFamily="34" charset="0"/>
                <a:cs typeface="Calibri"/>
              </a:rPr>
              <a:t>to collect </a:t>
            </a:r>
            <a:r>
              <a:rPr lang="en-US" spc="-4" dirty="0">
                <a:latin typeface="Corbel" panose="020B0503020204020204" pitchFamily="34" charset="0"/>
                <a:cs typeface="Calibri"/>
              </a:rPr>
              <a:t>ground-</a:t>
            </a:r>
            <a:r>
              <a:rPr lang="en-US" spc="-398" dirty="0">
                <a:latin typeface="Corbel" panose="020B0503020204020204" pitchFamily="34" charset="0"/>
                <a:cs typeface="Calibri"/>
              </a:rPr>
              <a:t> </a:t>
            </a:r>
            <a:r>
              <a:rPr lang="en-US" dirty="0">
                <a:latin typeface="Corbel" panose="020B0503020204020204" pitchFamily="34" charset="0"/>
                <a:cs typeface="Calibri"/>
              </a:rPr>
              <a:t>truth</a:t>
            </a:r>
            <a:r>
              <a:rPr lang="en-US" spc="-15" dirty="0">
                <a:latin typeface="Corbel" panose="020B0503020204020204" pitchFamily="34" charset="0"/>
                <a:cs typeface="Calibri"/>
              </a:rPr>
              <a:t> </a:t>
            </a:r>
            <a:r>
              <a:rPr lang="en-US" spc="-4" dirty="0">
                <a:latin typeface="Corbel" panose="020B0503020204020204" pitchFamily="34" charset="0"/>
                <a:cs typeface="Calibri"/>
              </a:rPr>
              <a:t>data for </a:t>
            </a:r>
            <a:r>
              <a:rPr lang="en-US" dirty="0">
                <a:latin typeface="Corbel" panose="020B0503020204020204" pitchFamily="34" charset="0"/>
                <a:cs typeface="Calibri"/>
              </a:rPr>
              <a:t>tasks.</a:t>
            </a:r>
          </a:p>
          <a:p>
            <a:pPr lvl="1"/>
            <a:r>
              <a:rPr lang="en-US" dirty="0">
                <a:latin typeface="Corbel" panose="020B0503020204020204" pitchFamily="34" charset="0"/>
                <a:cs typeface="Calibri"/>
              </a:rPr>
              <a:t>This is particularly difficult for open-ended creative generation have no right answer. </a:t>
            </a:r>
          </a:p>
          <a:p>
            <a:pPr lvl="1"/>
            <a:r>
              <a:rPr lang="en-US" dirty="0">
                <a:latin typeface="Corbel" panose="020B0503020204020204" pitchFamily="34" charset="0"/>
                <a:cs typeface="Calibri"/>
              </a:rPr>
              <a:t>Prone to hallucinations. </a:t>
            </a:r>
          </a:p>
        </p:txBody>
      </p:sp>
      <p:sp>
        <p:nvSpPr>
          <p:cNvPr id="6" name="object 17">
            <a:extLst>
              <a:ext uri="{FF2B5EF4-FFF2-40B4-BE49-F238E27FC236}">
                <a16:creationId xmlns:a16="http://schemas.microsoft.com/office/drawing/2014/main" id="{6E87AA3E-2E01-1A43-9DDE-70D28521B5A8}"/>
              </a:ext>
            </a:extLst>
          </p:cNvPr>
          <p:cNvSpPr txBox="1"/>
          <p:nvPr/>
        </p:nvSpPr>
        <p:spPr>
          <a:xfrm>
            <a:off x="104613" y="4511033"/>
            <a:ext cx="8865031" cy="593681"/>
          </a:xfrm>
          <a:prstGeom prst="rect">
            <a:avLst/>
          </a:prstGeom>
          <a:solidFill>
            <a:schemeClr val="bg1"/>
          </a:solidFill>
        </p:spPr>
        <p:txBody>
          <a:bodyPr vert="horz" wrap="square" lIns="0" tIns="9525" rIns="0" bIns="0" rtlCol="0" anchor="b">
            <a:noAutofit/>
          </a:bodyPr>
          <a:lstStyle/>
          <a:p>
            <a:pPr marL="9525" algn="ctr">
              <a:spcBef>
                <a:spcPts val="75"/>
              </a:spcBef>
            </a:pPr>
            <a:r>
              <a:rPr sz="1050" spc="-4" dirty="0">
                <a:latin typeface="Avenir Book" panose="02000503020000020003" pitchFamily="2" charset="0"/>
                <a:cs typeface="Calibri"/>
              </a:rPr>
              <a:t>[</a:t>
            </a:r>
            <a:r>
              <a:rPr lang="en-US" sz="1050" spc="-4" dirty="0">
                <a:latin typeface="Avenir Book" panose="02000503020000020003" pitchFamily="2" charset="0"/>
                <a:cs typeface="Calibri"/>
              </a:rPr>
              <a:t>Weller et al. 2020. Mishra et al. 2021; Wang et al. 2022,  </a:t>
            </a:r>
            <a:r>
              <a:rPr lang="en-US" sz="1050" spc="-4" dirty="0" err="1">
                <a:latin typeface="Avenir Book" panose="02000503020000020003" pitchFamily="2" charset="0"/>
                <a:cs typeface="Calibri"/>
              </a:rPr>
              <a:t>Sanh</a:t>
            </a:r>
            <a:r>
              <a:rPr lang="en-US" sz="1050" spc="-4" dirty="0">
                <a:latin typeface="Avenir Book" panose="02000503020000020003" pitchFamily="2" charset="0"/>
                <a:cs typeface="Calibri"/>
              </a:rPr>
              <a:t> et al. 2022; Wei et al., 2022, Chung et al. 2022, many others </a:t>
            </a:r>
            <a:r>
              <a:rPr sz="1050" dirty="0">
                <a:latin typeface="Avenir Book" panose="02000503020000020003" pitchFamily="2" charset="0"/>
                <a:cs typeface="Calibri"/>
              </a:rPr>
              <a:t>]</a:t>
            </a:r>
          </a:p>
        </p:txBody>
      </p:sp>
    </p:spTree>
    <p:extLst>
      <p:ext uri="{BB962C8B-B14F-4D97-AF65-F5344CB8AC3E}">
        <p14:creationId xmlns:p14="http://schemas.microsoft.com/office/powerpoint/2010/main" val="304752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9031500" cy="857542"/>
          </a:xfrm>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Following Human Instructions </a:t>
            </a:r>
          </a:p>
        </p:txBody>
      </p:sp>
      <p:sp>
        <p:nvSpPr>
          <p:cNvPr id="9" name="Text Placeholder 8">
            <a:extLst>
              <a:ext uri="{FF2B5EF4-FFF2-40B4-BE49-F238E27FC236}">
                <a16:creationId xmlns:a16="http://schemas.microsoft.com/office/drawing/2014/main" id="{3DD5CB3A-5ECF-750B-2E0F-38744A9EF648}"/>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between LLM pre-training and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endParaRPr lang="en-US" sz="1800" dirty="0">
              <a:solidFill>
                <a:schemeClr val="tx1"/>
              </a:solidFill>
            </a:endParaRPr>
          </a:p>
        </p:txBody>
      </p:sp>
    </p:spTree>
    <p:extLst>
      <p:ext uri="{BB962C8B-B14F-4D97-AF65-F5344CB8AC3E}">
        <p14:creationId xmlns:p14="http://schemas.microsoft.com/office/powerpoint/2010/main" val="279074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dirty="0"/>
              <a:t>Aligning Language Models: </a:t>
            </a:r>
          </a:p>
          <a:p>
            <a:pPr algn="ctr"/>
            <a:r>
              <a:rPr lang="en-US" sz="4800" dirty="0"/>
              <a:t>Reinforcement Learning </a:t>
            </a:r>
            <a:br>
              <a:rPr lang="en-US" sz="4800" dirty="0"/>
            </a:br>
            <a:r>
              <a:rPr lang="en-US" sz="4800" dirty="0"/>
              <a:t>w/ Feedback</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15884581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852A1-E81C-6765-E1A6-B47E69399AC2}"/>
              </a:ext>
            </a:extLst>
          </p:cNvPr>
          <p:cNvSpPr>
            <a:spLocks noGrp="1"/>
          </p:cNvSpPr>
          <p:nvPr>
            <p:ph type="title"/>
          </p:nvPr>
        </p:nvSpPr>
        <p:spPr/>
        <p:txBody>
          <a:bodyPr/>
          <a:lstStyle/>
          <a:p>
            <a:r>
              <a:rPr lang="en-US" dirty="0"/>
              <a:t>Why Reinforcement Learning? </a:t>
            </a:r>
          </a:p>
        </p:txBody>
      </p:sp>
      <p:sp>
        <p:nvSpPr>
          <p:cNvPr id="4" name="Text Placeholder 3">
            <a:extLst>
              <a:ext uri="{FF2B5EF4-FFF2-40B4-BE49-F238E27FC236}">
                <a16:creationId xmlns:a16="http://schemas.microsoft.com/office/drawing/2014/main" id="{F90C7333-D617-22B9-8CAF-381A197C6BCE}"/>
              </a:ext>
            </a:extLst>
          </p:cNvPr>
          <p:cNvSpPr>
            <a:spLocks noGrp="1"/>
          </p:cNvSpPr>
          <p:nvPr>
            <p:ph type="body" sz="quarter" idx="16"/>
          </p:nvPr>
        </p:nvSpPr>
        <p:spPr>
          <a:xfrm>
            <a:off x="571488" y="1338399"/>
            <a:ext cx="5371037" cy="3077573"/>
          </a:xfrm>
        </p:spPr>
        <p:txBody>
          <a:bodyPr/>
          <a:lstStyle/>
          <a:p>
            <a:r>
              <a:rPr lang="en-US" sz="1800" dirty="0"/>
              <a:t>Remember the limits of Instruction-tuning? </a:t>
            </a:r>
            <a:br>
              <a:rPr lang="en-US" sz="1800" dirty="0"/>
            </a:br>
            <a:endParaRPr lang="en-US" sz="1800" dirty="0"/>
          </a:p>
          <a:p>
            <a:pPr marL="685800" lvl="1" indent="-342900">
              <a:buFont typeface="+mj-lt"/>
              <a:buAutoNum type="arabicPeriod"/>
            </a:pPr>
            <a:r>
              <a:rPr lang="en-US" sz="1800" dirty="0"/>
              <a:t>Difficult to collect diverse labeled data </a:t>
            </a:r>
            <a:br>
              <a:rPr lang="en-US" sz="1800" dirty="0"/>
            </a:br>
            <a:endParaRPr lang="en-US" sz="1800" dirty="0"/>
          </a:p>
          <a:p>
            <a:pPr marL="685800" lvl="1" indent="-342900">
              <a:buFont typeface="+mj-lt"/>
              <a:buAutoNum type="arabicPeriod"/>
            </a:pPr>
            <a:r>
              <a:rPr lang="en-US" sz="1800" dirty="0"/>
              <a:t>Rote learning (token by token) — </a:t>
            </a:r>
          </a:p>
          <a:p>
            <a:pPr lvl="2"/>
            <a:r>
              <a:rPr lang="en-US" sz="1800" dirty="0"/>
              <a:t>limited creativity </a:t>
            </a:r>
            <a:br>
              <a:rPr lang="en-US" sz="1800" dirty="0"/>
            </a:br>
            <a:endParaRPr lang="en-US" sz="1800" dirty="0"/>
          </a:p>
          <a:p>
            <a:pPr marL="685800" lvl="1" indent="-342900">
              <a:buFont typeface="+mj-lt"/>
              <a:buAutoNum type="arabicPeriod"/>
            </a:pPr>
            <a:r>
              <a:rPr lang="en-US" sz="1800" dirty="0"/>
              <a:t>Agnostic to model’s knowledge — </a:t>
            </a:r>
          </a:p>
          <a:p>
            <a:pPr lvl="2"/>
            <a:r>
              <a:rPr lang="en-US" sz="1800" dirty="0"/>
              <a:t>may encourage hallucinations </a:t>
            </a:r>
          </a:p>
          <a:p>
            <a:pPr lvl="1"/>
            <a:endParaRPr lang="en-US" sz="1800" dirty="0"/>
          </a:p>
          <a:p>
            <a:endParaRPr lang="en-US" sz="1800" dirty="0"/>
          </a:p>
          <a:p>
            <a:pPr lvl="1"/>
            <a:endParaRPr lang="en-US" sz="1800" dirty="0"/>
          </a:p>
          <a:p>
            <a:endParaRPr lang="en-US" sz="1800" b="1" dirty="0"/>
          </a:p>
        </p:txBody>
      </p:sp>
      <p:sp>
        <p:nvSpPr>
          <p:cNvPr id="5" name="Rounded Rectangular Callout 4">
            <a:extLst>
              <a:ext uri="{FF2B5EF4-FFF2-40B4-BE49-F238E27FC236}">
                <a16:creationId xmlns:a16="http://schemas.microsoft.com/office/drawing/2014/main" id="{AAD3D126-4047-2B54-30E4-6DAAEE5F2671}"/>
              </a:ext>
            </a:extLst>
          </p:cNvPr>
          <p:cNvSpPr/>
          <p:nvPr/>
        </p:nvSpPr>
        <p:spPr>
          <a:xfrm>
            <a:off x="5236004" y="3897465"/>
            <a:ext cx="3800761" cy="892245"/>
          </a:xfrm>
          <a:prstGeom prst="wedgeRoundRectCallout">
            <a:avLst>
              <a:gd name="adj1" fmla="val -58163"/>
              <a:gd name="adj2" fmla="val -4323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model itself should be involved in the alignment loop. </a:t>
            </a:r>
          </a:p>
        </p:txBody>
      </p:sp>
      <p:sp>
        <p:nvSpPr>
          <p:cNvPr id="6" name="Rounded Rectangular Callout 5">
            <a:extLst>
              <a:ext uri="{FF2B5EF4-FFF2-40B4-BE49-F238E27FC236}">
                <a16:creationId xmlns:a16="http://schemas.microsoft.com/office/drawing/2014/main" id="{03A08DEB-04B5-AAE3-597F-3DFA6C12CBD7}"/>
              </a:ext>
            </a:extLst>
          </p:cNvPr>
          <p:cNvSpPr/>
          <p:nvPr/>
        </p:nvSpPr>
        <p:spPr>
          <a:xfrm>
            <a:off x="5236004" y="2247199"/>
            <a:ext cx="3873163" cy="1363253"/>
          </a:xfrm>
          <a:prstGeom prst="wedgeRoundRectCallout">
            <a:avLst>
              <a:gd name="adj1" fmla="val -56522"/>
              <a:gd name="adj2" fmla="val 67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Limited/sparse feedback—usually considered a curse, but now a blessing. </a:t>
            </a:r>
            <a:br>
              <a:rPr lang="en-US" sz="1600" dirty="0">
                <a:solidFill>
                  <a:schemeClr val="tx1"/>
                </a:solidFill>
              </a:rPr>
            </a:br>
            <a:br>
              <a:rPr lang="en-US" sz="1600" dirty="0">
                <a:solidFill>
                  <a:schemeClr val="tx1"/>
                </a:solidFill>
              </a:rPr>
            </a:br>
            <a:r>
              <a:rPr lang="en-US" sz="1600" dirty="0">
                <a:solidFill>
                  <a:schemeClr val="tx1"/>
                </a:solidFill>
              </a:rPr>
              <a:t>“don't give a man fish rather teach him how to fish by himself”</a:t>
            </a:r>
          </a:p>
        </p:txBody>
      </p:sp>
    </p:spTree>
    <p:extLst>
      <p:ext uri="{BB962C8B-B14F-4D97-AF65-F5344CB8AC3E}">
        <p14:creationId xmlns:p14="http://schemas.microsoft.com/office/powerpoint/2010/main" val="3936800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a:bodyPr>
          <a:lstStyle/>
          <a:p>
            <a:r>
              <a:rPr lang="en-US" dirty="0"/>
              <a:t>Reinforcement Learning: Intuition</a:t>
            </a:r>
          </a:p>
        </p:txBody>
      </p:sp>
      <p:sp>
        <p:nvSpPr>
          <p:cNvPr id="7" name="Text Placeholder 6">
            <a:extLst>
              <a:ext uri="{FF2B5EF4-FFF2-40B4-BE49-F238E27FC236}">
                <a16:creationId xmlns:a16="http://schemas.microsoft.com/office/drawing/2014/main" id="{C90CB571-8ADB-0F1F-39E8-3407779CDED4}"/>
              </a:ext>
            </a:extLst>
          </p:cNvPr>
          <p:cNvSpPr>
            <a:spLocks noGrp="1"/>
          </p:cNvSpPr>
          <p:nvPr>
            <p:ph type="body" sz="quarter" idx="16"/>
          </p:nvPr>
        </p:nvSpPr>
        <p:spPr/>
        <p:txBody>
          <a:bodyPr/>
          <a:lstStyle/>
          <a:p>
            <a:endParaRPr lang="en-US"/>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figure credit</a:t>
            </a:r>
            <a:r>
              <a:rPr lang="en-US" sz="1000" dirty="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4" y="1128411"/>
            <a:ext cx="4216266" cy="459757"/>
          </a:xfrm>
          <a:prstGeom prst="wedgeRoundRectCallout">
            <a:avLst>
              <a:gd name="adj1" fmla="val 46547"/>
              <a:gd name="adj2" fmla="val 7785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Action</a:t>
            </a:r>
            <a:r>
              <a:rPr lang="en-US" sz="1800" dirty="0">
                <a:solidFill>
                  <a:schemeClr val="tx1"/>
                </a:solidFill>
                <a:latin typeface="Corbel" panose="020B0503020204020204" pitchFamily="34" charset="0"/>
              </a:rPr>
              <a:t> here: generating responses/token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622758" y="4275220"/>
            <a:ext cx="3209542"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Reward</a:t>
            </a:r>
            <a:r>
              <a:rPr lang="en-US" sz="1800" dirty="0">
                <a:solidFill>
                  <a:schemeClr val="tx1"/>
                </a:solidFill>
                <a:latin typeface="Corbel" panose="020B0503020204020204" pitchFamily="34" charset="0"/>
              </a:rPr>
              <a:t> here: whether humans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liked the generation (sequence of actions=tokens)</a:t>
            </a:r>
          </a:p>
        </p:txBody>
      </p:sp>
    </p:spTree>
    <p:extLst>
      <p:ext uri="{BB962C8B-B14F-4D97-AF65-F5344CB8AC3E}">
        <p14:creationId xmlns:p14="http://schemas.microsoft.com/office/powerpoint/2010/main" val="2373943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25"/>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2156" name="Google Shape;2156;p125"/>
          <p:cNvPicPr preferRelativeResize="0"/>
          <p:nvPr/>
        </p:nvPicPr>
        <p:blipFill>
          <a:blip r:embed="rId4">
            <a:alphaModFix/>
          </a:blip>
          <a:stretch>
            <a:fillRect/>
          </a:stretch>
        </p:blipFill>
        <p:spPr>
          <a:xfrm>
            <a:off x="753449" y="1497863"/>
            <a:ext cx="3941966" cy="2903634"/>
          </a:xfrm>
          <a:prstGeom prst="rect">
            <a:avLst/>
          </a:prstGeom>
          <a:noFill/>
          <a:ln>
            <a:noFill/>
          </a:ln>
        </p:spPr>
      </p:pic>
      <p:sp>
        <p:nvSpPr>
          <p:cNvPr id="2158" name="Google Shape;2158;p125"/>
          <p:cNvSpPr txBox="1">
            <a:spLocks noGrp="1"/>
          </p:cNvSpPr>
          <p:nvPr>
            <p:ph type="title"/>
          </p:nvPr>
        </p:nvSpPr>
        <p:spPr>
          <a:prstGeom prst="rect">
            <a:avLst/>
          </a:prstGeom>
        </p:spPr>
        <p:txBody>
          <a:bodyPr spcFirstLastPara="1" wrap="square" lIns="91425" tIns="91425" rIns="91425" bIns="91425" anchor="t" anchorCtr="0">
            <a:normAutofit/>
          </a:bodyPr>
          <a:lstStyle/>
          <a:p>
            <a:pPr>
              <a:buSzPts val="990"/>
            </a:pPr>
            <a:r>
              <a:rPr lang="en-US" dirty="0"/>
              <a:t>Intuition</a:t>
            </a:r>
            <a:endParaRPr dirty="0"/>
          </a:p>
        </p:txBody>
      </p:sp>
      <p:sp>
        <p:nvSpPr>
          <p:cNvPr id="2157" name="Google Shape;2157;p125"/>
          <p:cNvSpPr txBox="1">
            <a:spLocks noGrp="1"/>
          </p:cNvSpPr>
          <p:nvPr>
            <p:ph type="body" sz="quarter" idx="16"/>
          </p:nvPr>
        </p:nvSpPr>
        <p:spPr>
          <a:xfrm>
            <a:off x="533919" y="990054"/>
            <a:ext cx="8085415" cy="3077573"/>
          </a:xfrm>
          <a:prstGeom prst="rect">
            <a:avLst/>
          </a:prstGeom>
        </p:spPr>
        <p:txBody>
          <a:bodyPr spcFirstLastPara="1" wrap="square" lIns="91425" tIns="91425" rIns="91425" bIns="91425" anchor="t" anchorCtr="0">
            <a:noAutofit/>
          </a:bodyPr>
          <a:lstStyle/>
          <a:p>
            <a:pPr marL="0" indent="0">
              <a:lnSpc>
                <a:spcPct val="105000"/>
              </a:lnSpc>
              <a:buSzPts val="2300"/>
              <a:buNone/>
            </a:pPr>
            <a:r>
              <a:rPr lang="en-US" dirty="0">
                <a:sym typeface="Helvetica Neue Light"/>
              </a:rPr>
              <a:t>T</a:t>
            </a:r>
            <a:r>
              <a:rPr lang="ru" dirty="0">
                <a:sym typeface="Helvetica Neue Light"/>
              </a:rPr>
              <a:t>ask: choose the better </a:t>
            </a:r>
            <a:r>
              <a:rPr lang="ru" dirty="0">
                <a:sym typeface="Helvetica Neue"/>
              </a:rPr>
              <a:t>next message</a:t>
            </a:r>
            <a:r>
              <a:rPr lang="ru" dirty="0">
                <a:sym typeface="Helvetica Neue Light"/>
              </a:rPr>
              <a:t> in a conversation</a:t>
            </a:r>
            <a:endParaRPr dirty="0">
              <a:solidFill>
                <a:srgbClr val="0097A7"/>
              </a:solidFill>
              <a:sym typeface="Helvetica Neue Light"/>
            </a:endParaRPr>
          </a:p>
          <a:p>
            <a:pPr marL="0" indent="0">
              <a:lnSpc>
                <a:spcPct val="105000"/>
              </a:lnSpc>
              <a:spcBef>
                <a:spcPts val="1200"/>
              </a:spcBef>
              <a:spcAft>
                <a:spcPts val="1200"/>
              </a:spcAft>
              <a:buSzPts val="2300"/>
              <a:buNone/>
            </a:pPr>
            <a:endParaRPr dirty="0">
              <a:sym typeface="Helvetica Neue Light"/>
            </a:endParaRPr>
          </a:p>
        </p:txBody>
      </p:sp>
      <p:pic>
        <p:nvPicPr>
          <p:cNvPr id="2" name="Picture 2" descr="Introduction to Reinforcement Learning for Beginners">
            <a:extLst>
              <a:ext uri="{FF2B5EF4-FFF2-40B4-BE49-F238E27FC236}">
                <a16:creationId xmlns:a16="http://schemas.microsoft.com/office/drawing/2014/main" id="{7058106D-9A2A-EA77-2A0D-1A4D360F5D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troduction to Reinforcement Learning for Beginners">
            <a:extLst>
              <a:ext uri="{FF2B5EF4-FFF2-40B4-BE49-F238E27FC236}">
                <a16:creationId xmlns:a16="http://schemas.microsoft.com/office/drawing/2014/main" id="{E94E8600-9FDA-3E3C-1FD8-3CCE1601ED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7" name="Google Shape;2167;p126"/>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164" name="Google Shape;2164;p126"/>
          <p:cNvSpPr txBox="1">
            <a:spLocks noGrp="1"/>
          </p:cNvSpPr>
          <p:nvPr>
            <p:ph type="body" sz="quarter" idx="16"/>
          </p:nvPr>
        </p:nvSpPr>
        <p:spPr>
          <a:xfrm>
            <a:off x="577462" y="981340"/>
            <a:ext cx="8085415" cy="3077573"/>
          </a:xfrm>
          <a:prstGeom prst="rect">
            <a:avLst/>
          </a:prstGeom>
        </p:spPr>
        <p:txBody>
          <a:bodyPr spcFirstLastPara="1" wrap="square" lIns="91425" tIns="91425" rIns="91425" bIns="91425" anchor="t" anchorCtr="0">
            <a:noAutofit/>
          </a:bodyPr>
          <a:lstStyle/>
          <a:p>
            <a:pPr marL="0" indent="0">
              <a:lnSpc>
                <a:spcPct val="105000"/>
              </a:lnSpc>
              <a:spcAft>
                <a:spcPts val="1200"/>
              </a:spcAft>
              <a:buSzPts val="2300"/>
              <a:buNone/>
            </a:pPr>
            <a:r>
              <a:rPr lang="en-US" dirty="0">
                <a:solidFill>
                  <a:srgbClr val="0097A7"/>
                </a:solidFill>
                <a:sym typeface="Helvetica Neue"/>
              </a:rPr>
              <a:t>S</a:t>
            </a:r>
            <a:r>
              <a:rPr lang="ru" dirty="0">
                <a:solidFill>
                  <a:srgbClr val="0097A7"/>
                </a:solidFill>
                <a:sym typeface="Helvetica Neue"/>
              </a:rPr>
              <a:t>coring interface</a:t>
            </a:r>
            <a:r>
              <a:rPr lang="ru" dirty="0">
                <a:sym typeface="Helvetica Neue Light"/>
              </a:rPr>
              <a:t>: Likert scale or rankings</a:t>
            </a:r>
            <a:endParaRPr dirty="0">
              <a:sym typeface="Helvetica Neue Light"/>
            </a:endParaRPr>
          </a:p>
        </p:txBody>
      </p:sp>
      <p:pic>
        <p:nvPicPr>
          <p:cNvPr id="2165" name="Google Shape;2165;p126"/>
          <p:cNvPicPr preferRelativeResize="0"/>
          <p:nvPr/>
        </p:nvPicPr>
        <p:blipFill>
          <a:blip r:embed="rId3">
            <a:alphaModFix/>
          </a:blip>
          <a:stretch>
            <a:fillRect/>
          </a:stretch>
        </p:blipFill>
        <p:spPr>
          <a:xfrm>
            <a:off x="753449" y="1497863"/>
            <a:ext cx="3941966" cy="2903634"/>
          </a:xfrm>
          <a:prstGeom prst="rect">
            <a:avLst/>
          </a:prstGeom>
          <a:noFill/>
          <a:ln>
            <a:noFill/>
          </a:ln>
        </p:spPr>
      </p:pic>
      <p:pic>
        <p:nvPicPr>
          <p:cNvPr id="2166" name="Google Shape;2166;p126"/>
          <p:cNvPicPr preferRelativeResize="0"/>
          <p:nvPr/>
        </p:nvPicPr>
        <p:blipFill>
          <a:blip r:embed="rId4">
            <a:alphaModFix/>
          </a:blip>
          <a:stretch>
            <a:fillRect/>
          </a:stretch>
        </p:blipFill>
        <p:spPr>
          <a:xfrm>
            <a:off x="4947448" y="2628776"/>
            <a:ext cx="3877046" cy="760900"/>
          </a:xfrm>
          <a:prstGeom prst="rect">
            <a:avLst/>
          </a:prstGeom>
          <a:noFill/>
          <a:ln>
            <a:noFill/>
          </a:ln>
        </p:spPr>
      </p:pic>
      <p:pic>
        <p:nvPicPr>
          <p:cNvPr id="3" name="Picture 2" descr="Introduction to Reinforcement Learning for Beginners">
            <a:extLst>
              <a:ext uri="{FF2B5EF4-FFF2-40B4-BE49-F238E27FC236}">
                <a16:creationId xmlns:a16="http://schemas.microsoft.com/office/drawing/2014/main" id="{02D80A12-9A4B-CB0D-0F6F-34AA33FC2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Introduction to Reinforcement Learning for Beginners">
            <a:extLst>
              <a:ext uri="{FF2B5EF4-FFF2-40B4-BE49-F238E27FC236}">
                <a16:creationId xmlns:a16="http://schemas.microsoft.com/office/drawing/2014/main" id="{ABCF45BB-6687-1CCF-B9BE-8768FB0803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roduction to Reinforcement Learning for Beginners">
            <a:extLst>
              <a:ext uri="{FF2B5EF4-FFF2-40B4-BE49-F238E27FC236}">
                <a16:creationId xmlns:a16="http://schemas.microsoft.com/office/drawing/2014/main" id="{9F799CE0-A5EB-E71F-5D9F-920AAD398C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989"/>
          <a:stretch/>
        </p:blipFill>
        <p:spPr bwMode="auto">
          <a:xfrm>
            <a:off x="6525116" y="3413429"/>
            <a:ext cx="1053922"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127"/>
          <p:cNvPicPr preferRelativeResize="0"/>
          <p:nvPr/>
        </p:nvPicPr>
        <p:blipFill rotWithShape="1">
          <a:blip r:embed="rId3">
            <a:alphaModFix/>
          </a:blip>
          <a:srcRect l="24248" b="55535"/>
          <a:stretch/>
        </p:blipFill>
        <p:spPr>
          <a:xfrm>
            <a:off x="3930015" y="0"/>
            <a:ext cx="5213684" cy="2287025"/>
          </a:xfrm>
          <a:prstGeom prst="rect">
            <a:avLst/>
          </a:prstGeom>
          <a:noFill/>
          <a:ln>
            <a:noFill/>
          </a:ln>
        </p:spPr>
      </p:pic>
      <p:sp>
        <p:nvSpPr>
          <p:cNvPr id="2174" name="Google Shape;2174;p127"/>
          <p:cNvSpPr txBox="1"/>
          <p:nvPr/>
        </p:nvSpPr>
        <p:spPr>
          <a:xfrm>
            <a:off x="1995767" y="2968475"/>
            <a:ext cx="5152500" cy="398220"/>
          </a:xfrm>
          <a:prstGeom prst="rect">
            <a:avLst/>
          </a:prstGeom>
          <a:noFill/>
          <a:ln>
            <a:noFill/>
          </a:ln>
        </p:spPr>
        <p:txBody>
          <a:bodyPr spcFirstLastPara="1" wrap="square" lIns="91425" tIns="91425" rIns="91425" bIns="91425" anchor="t" anchorCtr="0">
            <a:spAutoFit/>
          </a:bodyPr>
          <a:lstStyle/>
          <a:p>
            <a:r>
              <a:rPr lang="ru" sz="1388"/>
              <a:t>human has conversation with the LLM</a:t>
            </a:r>
            <a:endParaRPr sz="1388"/>
          </a:p>
        </p:txBody>
      </p:sp>
      <p:cxnSp>
        <p:nvCxnSpPr>
          <p:cNvPr id="2175" name="Google Shape;2175;p127"/>
          <p:cNvCxnSpPr>
            <a:stCxn id="2174" idx="0"/>
          </p:cNvCxnSpPr>
          <p:nvPr/>
        </p:nvCxnSpPr>
        <p:spPr>
          <a:xfrm flipV="1">
            <a:off x="4572017" y="2510937"/>
            <a:ext cx="198000" cy="457538"/>
          </a:xfrm>
          <a:prstGeom prst="straightConnector1">
            <a:avLst/>
          </a:prstGeom>
          <a:noFill/>
          <a:ln w="28575" cap="flat" cmpd="sng">
            <a:solidFill>
              <a:schemeClr val="dk2"/>
            </a:solidFill>
            <a:prstDash val="solid"/>
            <a:round/>
            <a:headEnd type="none" w="med" len="med"/>
            <a:tailEnd type="triangle" w="med" len="med"/>
          </a:ln>
        </p:spPr>
      </p:cxnSp>
      <p:sp>
        <p:nvSpPr>
          <p:cNvPr id="2176" name="Google Shape;2176;p127"/>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 name="Text Placeholder 1">
            <a:extLst>
              <a:ext uri="{FF2B5EF4-FFF2-40B4-BE49-F238E27FC236}">
                <a16:creationId xmlns:a16="http://schemas.microsoft.com/office/drawing/2014/main" id="{B01AF835-706F-F9B9-9071-0114F05FEC4E}"/>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B259C063-DE37-0925-D9FA-77B103154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183" name="Google Shape;2183;p128"/>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84" name="Google Shape;2184;p128"/>
          <p:cNvSpPr txBox="1"/>
          <p:nvPr/>
        </p:nvSpPr>
        <p:spPr>
          <a:xfrm>
            <a:off x="894314" y="2334333"/>
            <a:ext cx="2634413" cy="611804"/>
          </a:xfrm>
          <a:prstGeom prst="rect">
            <a:avLst/>
          </a:prstGeom>
          <a:noFill/>
          <a:ln>
            <a:noFill/>
          </a:ln>
        </p:spPr>
        <p:txBody>
          <a:bodyPr spcFirstLastPara="1" wrap="square" lIns="91425" tIns="91425" rIns="91425" bIns="91425" anchor="t" anchorCtr="0">
            <a:spAutoFit/>
          </a:bodyPr>
          <a:lstStyle/>
          <a:p>
            <a:r>
              <a:rPr lang="ru" sz="1388"/>
              <a:t>LLM provides two options for next responses</a:t>
            </a:r>
            <a:endParaRPr sz="1388"/>
          </a:p>
        </p:txBody>
      </p:sp>
      <p:cxnSp>
        <p:nvCxnSpPr>
          <p:cNvPr id="2185" name="Google Shape;2185;p128"/>
          <p:cNvCxnSpPr/>
          <p:nvPr/>
        </p:nvCxnSpPr>
        <p:spPr>
          <a:xfrm>
            <a:off x="2669897" y="2884475"/>
            <a:ext cx="1176188" cy="700200"/>
          </a:xfrm>
          <a:prstGeom prst="straightConnector1">
            <a:avLst/>
          </a:prstGeom>
          <a:noFill/>
          <a:ln w="28575" cap="flat" cmpd="sng">
            <a:solidFill>
              <a:schemeClr val="dk2"/>
            </a:solidFill>
            <a:prstDash val="solid"/>
            <a:round/>
            <a:headEnd type="none" w="med" len="med"/>
            <a:tailEnd type="triangle" w="med" len="med"/>
          </a:ln>
        </p:spPr>
      </p:cxnSp>
      <p:sp>
        <p:nvSpPr>
          <p:cNvPr id="2186" name="Google Shape;2186;p128"/>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 name="Text Placeholder 1">
            <a:extLst>
              <a:ext uri="{FF2B5EF4-FFF2-40B4-BE49-F238E27FC236}">
                <a16:creationId xmlns:a16="http://schemas.microsoft.com/office/drawing/2014/main" id="{8CA32AC4-58C3-77A0-69E0-D3821EA2E566}"/>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635D019B-DADD-569B-EF15-65CFF92C2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pic>
        <p:nvPicPr>
          <p:cNvPr id="2193" name="Google Shape;2193;p129"/>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94" name="Google Shape;2194;p129"/>
          <p:cNvSpPr txBox="1"/>
          <p:nvPr/>
        </p:nvSpPr>
        <p:spPr>
          <a:xfrm>
            <a:off x="771237" y="3307614"/>
            <a:ext cx="2634413" cy="398220"/>
          </a:xfrm>
          <a:prstGeom prst="rect">
            <a:avLst/>
          </a:prstGeom>
          <a:noFill/>
          <a:ln>
            <a:noFill/>
          </a:ln>
        </p:spPr>
        <p:txBody>
          <a:bodyPr spcFirstLastPara="1" wrap="square" lIns="91425" tIns="91425" rIns="91425" bIns="91425" anchor="t" anchorCtr="0">
            <a:spAutoFit/>
          </a:bodyPr>
          <a:lstStyle/>
          <a:p>
            <a:r>
              <a:rPr lang="ru" sz="1388" dirty="0"/>
              <a:t>human rates better response</a:t>
            </a:r>
            <a:endParaRPr sz="1388" dirty="0"/>
          </a:p>
        </p:txBody>
      </p:sp>
      <p:cxnSp>
        <p:nvCxnSpPr>
          <p:cNvPr id="2195" name="Google Shape;2195;p129"/>
          <p:cNvCxnSpPr>
            <a:cxnSpLocks/>
          </p:cNvCxnSpPr>
          <p:nvPr/>
        </p:nvCxnSpPr>
        <p:spPr>
          <a:xfrm>
            <a:off x="3239589" y="3605349"/>
            <a:ext cx="1941246" cy="968739"/>
          </a:xfrm>
          <a:prstGeom prst="straightConnector1">
            <a:avLst/>
          </a:prstGeom>
          <a:noFill/>
          <a:ln w="28575" cap="flat" cmpd="sng">
            <a:solidFill>
              <a:schemeClr val="dk2"/>
            </a:solidFill>
            <a:prstDash val="solid"/>
            <a:round/>
            <a:headEnd type="none" w="med" len="med"/>
            <a:tailEnd type="triangle" w="med" len="med"/>
          </a:ln>
        </p:spPr>
      </p:cxnSp>
      <p:sp>
        <p:nvSpPr>
          <p:cNvPr id="2196" name="Google Shape;2196;p129"/>
          <p:cNvSpPr txBox="1"/>
          <p:nvPr/>
        </p:nvSpPr>
        <p:spPr>
          <a:xfrm>
            <a:off x="5414242" y="4453225"/>
            <a:ext cx="2165513" cy="611804"/>
          </a:xfrm>
          <a:prstGeom prst="rect">
            <a:avLst/>
          </a:prstGeom>
          <a:noFill/>
          <a:ln w="76200" cap="flat" cmpd="sng">
            <a:solidFill>
              <a:srgbClr val="0097A7"/>
            </a:solidFill>
            <a:prstDash val="solid"/>
            <a:round/>
            <a:headEnd type="none" w="sm" len="sm"/>
            <a:tailEnd type="none" w="sm" len="sm"/>
          </a:ln>
        </p:spPr>
        <p:txBody>
          <a:bodyPr spcFirstLastPara="1" wrap="square" lIns="91425" tIns="91425" rIns="91425" bIns="91425" anchor="t" anchorCtr="0">
            <a:spAutoFit/>
          </a:bodyPr>
          <a:lstStyle/>
          <a:p>
            <a:endParaRPr sz="1388"/>
          </a:p>
          <a:p>
            <a:endParaRPr sz="1388"/>
          </a:p>
        </p:txBody>
      </p:sp>
      <p:sp>
        <p:nvSpPr>
          <p:cNvPr id="2197" name="Google Shape;2197;p129"/>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 name="Text Placeholder 1">
            <a:extLst>
              <a:ext uri="{FF2B5EF4-FFF2-40B4-BE49-F238E27FC236}">
                <a16:creationId xmlns:a16="http://schemas.microsoft.com/office/drawing/2014/main" id="{B9C1B6C4-8764-6FAB-D9F8-DA798028782D}"/>
              </a:ext>
            </a:extLst>
          </p:cNvPr>
          <p:cNvSpPr>
            <a:spLocks noGrp="1"/>
          </p:cNvSpPr>
          <p:nvPr>
            <p:ph type="body" sz="quarter" idx="16"/>
          </p:nvPr>
        </p:nvSpPr>
        <p:spPr/>
        <p:txBody>
          <a:bodyPr/>
          <a:lstStyle/>
          <a:p>
            <a:endParaRPr lang="en-US" dirty="0"/>
          </a:p>
        </p:txBody>
      </p:sp>
      <p:pic>
        <p:nvPicPr>
          <p:cNvPr id="7" name="Picture 2" descr="Introduction to Reinforcement Learning for Beginners">
            <a:extLst>
              <a:ext uri="{FF2B5EF4-FFF2-40B4-BE49-F238E27FC236}">
                <a16:creationId xmlns:a16="http://schemas.microsoft.com/office/drawing/2014/main" id="{7221A3D6-E621-ABB8-C6F2-A726B0228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203"/>
        <p:cNvGrpSpPr/>
        <p:nvPr/>
      </p:nvGrpSpPr>
      <p:grpSpPr>
        <a:xfrm>
          <a:off x="0" y="0"/>
          <a:ext cx="0" cy="0"/>
          <a:chOff x="0" y="0"/>
          <a:chExt cx="0" cy="0"/>
        </a:xfrm>
      </p:grpSpPr>
      <p:pic>
        <p:nvPicPr>
          <p:cNvPr id="2204" name="Google Shape;2204;p130"/>
          <p:cNvPicPr preferRelativeResize="0"/>
          <p:nvPr/>
        </p:nvPicPr>
        <p:blipFill>
          <a:blip r:embed="rId3">
            <a:alphaModFix/>
          </a:blip>
          <a:stretch>
            <a:fillRect/>
          </a:stretch>
        </p:blipFill>
        <p:spPr>
          <a:xfrm>
            <a:off x="2261058" y="0"/>
            <a:ext cx="6882638" cy="5143163"/>
          </a:xfrm>
          <a:prstGeom prst="rect">
            <a:avLst/>
          </a:prstGeom>
          <a:noFill/>
          <a:ln>
            <a:noFill/>
          </a:ln>
        </p:spPr>
      </p:pic>
      <p:sp>
        <p:nvSpPr>
          <p:cNvPr id="2205" name="Google Shape;2205;p130"/>
          <p:cNvSpPr txBox="1"/>
          <p:nvPr/>
        </p:nvSpPr>
        <p:spPr>
          <a:xfrm>
            <a:off x="184936" y="3043758"/>
            <a:ext cx="2634413" cy="611804"/>
          </a:xfrm>
          <a:prstGeom prst="rect">
            <a:avLst/>
          </a:prstGeom>
          <a:noFill/>
          <a:ln>
            <a:noFill/>
          </a:ln>
        </p:spPr>
        <p:txBody>
          <a:bodyPr spcFirstLastPara="1" wrap="square" lIns="91425" tIns="91425" rIns="91425" bIns="91425" anchor="t" anchorCtr="0">
            <a:spAutoFit/>
          </a:bodyPr>
          <a:lstStyle/>
          <a:p>
            <a:r>
              <a:rPr lang="ru" sz="1388" dirty="0"/>
              <a:t>option to add additional metadata</a:t>
            </a:r>
            <a:endParaRPr sz="1388" dirty="0"/>
          </a:p>
        </p:txBody>
      </p:sp>
      <p:sp>
        <p:nvSpPr>
          <p:cNvPr id="2206" name="Google Shape;2206;p130"/>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 name="Text Placeholder 1">
            <a:extLst>
              <a:ext uri="{FF2B5EF4-FFF2-40B4-BE49-F238E27FC236}">
                <a16:creationId xmlns:a16="http://schemas.microsoft.com/office/drawing/2014/main" id="{62DA4B56-25DF-09EA-C1A2-C3CE4EA531BD}"/>
              </a:ext>
            </a:extLst>
          </p:cNvPr>
          <p:cNvSpPr>
            <a:spLocks noGrp="1"/>
          </p:cNvSpPr>
          <p:nvPr>
            <p:ph type="body" sz="quarter" idx="16"/>
          </p:nvPr>
        </p:nvSpPr>
        <p:spPr/>
        <p:txBody>
          <a:bodyPr/>
          <a:lstStyle/>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a:xfrm>
            <a:off x="533919" y="107119"/>
            <a:ext cx="8749418" cy="857542"/>
          </a:xfrm>
        </p:spPr>
        <p:txBody>
          <a:bodyPr>
            <a:normAutofit/>
          </a:bodyPr>
          <a:lstStyle/>
          <a:p>
            <a:r>
              <a:rPr lang="en-US" dirty="0"/>
              <a:t>Reinforcement Learning: Abridged History</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type="body" sz="quarter" idx="16"/>
          </p:nvPr>
        </p:nvSpPr>
        <p:spPr/>
        <p:txBody>
          <a:bodyPr>
            <a:normAutofit/>
          </a:bodyPr>
          <a:lstStyle/>
          <a:p>
            <a:r>
              <a:rPr lang="en-US" spc="-4" dirty="0"/>
              <a:t>The</a:t>
            </a:r>
            <a:r>
              <a:rPr lang="en-US" dirty="0"/>
              <a:t> </a:t>
            </a:r>
            <a:r>
              <a:rPr lang="en-US" spc="-4" dirty="0"/>
              <a:t>field of</a:t>
            </a:r>
            <a:r>
              <a:rPr lang="en-US" spc="4" dirty="0"/>
              <a:t> </a:t>
            </a:r>
            <a:r>
              <a:rPr lang="en-US" spc="-4" dirty="0"/>
              <a:t>reinforcement</a:t>
            </a:r>
            <a:r>
              <a:rPr lang="en-US" spc="-8" dirty="0"/>
              <a:t> </a:t>
            </a:r>
            <a:r>
              <a:rPr lang="en-US" spc="-4" dirty="0"/>
              <a:t>learning </a:t>
            </a:r>
            <a:r>
              <a:rPr lang="en-US" dirty="0"/>
              <a:t>(RL)</a:t>
            </a:r>
            <a:r>
              <a:rPr lang="en-US" spc="-4" dirty="0"/>
              <a:t> has studied </a:t>
            </a:r>
            <a:r>
              <a:rPr lang="en-US" dirty="0"/>
              <a:t>these </a:t>
            </a:r>
            <a:r>
              <a:rPr lang="en-US" spc="-398" dirty="0"/>
              <a:t> </a:t>
            </a:r>
            <a:r>
              <a:rPr lang="en-US" spc="-4" dirty="0"/>
              <a:t>(and</a:t>
            </a:r>
            <a:r>
              <a:rPr lang="en-US" spc="-19" dirty="0"/>
              <a:t> </a:t>
            </a:r>
            <a:r>
              <a:rPr lang="en-US" dirty="0"/>
              <a:t>related)</a:t>
            </a:r>
            <a:r>
              <a:rPr lang="en-US" spc="-11" dirty="0"/>
              <a:t> </a:t>
            </a:r>
            <a:r>
              <a:rPr lang="en-US" spc="-4" dirty="0"/>
              <a:t>problems</a:t>
            </a:r>
            <a:r>
              <a:rPr lang="en-US" spc="-8" dirty="0"/>
              <a:t> </a:t>
            </a:r>
            <a:r>
              <a:rPr lang="en-US" spc="-4" dirty="0"/>
              <a:t>for </a:t>
            </a:r>
            <a:r>
              <a:rPr lang="en-US" dirty="0"/>
              <a:t>many</a:t>
            </a:r>
            <a:r>
              <a:rPr lang="en-US" spc="-8" dirty="0"/>
              <a:t> </a:t>
            </a:r>
            <a:r>
              <a:rPr lang="en-US" dirty="0"/>
              <a:t>years</a:t>
            </a:r>
            <a:r>
              <a:rPr lang="en-US" spc="-15" dirty="0"/>
              <a:t> </a:t>
            </a:r>
            <a:r>
              <a:rPr lang="en-US" spc="-4" dirty="0"/>
              <a:t>now [</a:t>
            </a:r>
            <a:r>
              <a:rPr lang="en-US" u="heavy" spc="-4" dirty="0">
                <a:solidFill>
                  <a:srgbClr val="007B92"/>
                </a:solidFill>
                <a:uFill>
                  <a:solidFill>
                    <a:srgbClr val="007B92"/>
                  </a:solidFill>
                </a:uFill>
                <a:hlinkClick r:id="rId2"/>
              </a:rPr>
              <a:t>Williams,</a:t>
            </a:r>
            <a:r>
              <a:rPr lang="en-US" u="heavy" spc="-11" dirty="0">
                <a:solidFill>
                  <a:srgbClr val="007B92"/>
                </a:solidFill>
                <a:uFill>
                  <a:solidFill>
                    <a:srgbClr val="007B92"/>
                  </a:solidFill>
                </a:uFill>
                <a:hlinkClick r:id="rId2"/>
              </a:rPr>
              <a:t> </a:t>
            </a:r>
            <a:r>
              <a:rPr lang="en-US" u="heavy" spc="-4" dirty="0">
                <a:solidFill>
                  <a:srgbClr val="007B92"/>
                </a:solidFill>
                <a:uFill>
                  <a:solidFill>
                    <a:srgbClr val="007B92"/>
                  </a:solidFill>
                </a:uFill>
                <a:hlinkClick r:id="rId2"/>
              </a:rPr>
              <a:t>1992</a:t>
            </a:r>
            <a:r>
              <a:rPr lang="en-US" u="heavy" spc="-4" dirty="0">
                <a:solidFill>
                  <a:srgbClr val="007B92"/>
                </a:solidFill>
                <a:uFill>
                  <a:solidFill>
                    <a:srgbClr val="007B92"/>
                  </a:solidFill>
                </a:uFill>
              </a:rPr>
              <a:t>;</a:t>
            </a:r>
            <a:r>
              <a:rPr lang="en-US" spc="-19" dirty="0">
                <a:solidFill>
                  <a:srgbClr val="007B92"/>
                </a:solidFill>
              </a:rPr>
              <a:t> </a:t>
            </a:r>
            <a:r>
              <a:rPr lang="en-US" u="heavy" spc="-4" dirty="0">
                <a:solidFill>
                  <a:srgbClr val="007B92"/>
                </a:solidFill>
                <a:uFill>
                  <a:solidFill>
                    <a:srgbClr val="007B92"/>
                  </a:solidFill>
                </a:uFill>
                <a:hlinkClick r:id="rId3"/>
              </a:rPr>
              <a:t>Sutton </a:t>
            </a:r>
            <a:r>
              <a:rPr lang="en-US" u="heavy" dirty="0">
                <a:solidFill>
                  <a:srgbClr val="007B92"/>
                </a:solidFill>
                <a:uFill>
                  <a:solidFill>
                    <a:srgbClr val="007B92"/>
                  </a:solidFill>
                </a:uFill>
                <a:hlinkClick r:id="rId3"/>
              </a:rPr>
              <a:t>and </a:t>
            </a:r>
            <a:r>
              <a:rPr lang="en-US" u="heavy" spc="-4" dirty="0" err="1">
                <a:solidFill>
                  <a:srgbClr val="007B92"/>
                </a:solidFill>
                <a:uFill>
                  <a:solidFill>
                    <a:srgbClr val="007B92"/>
                  </a:solidFill>
                </a:uFill>
                <a:hlinkClick r:id="rId3"/>
              </a:rPr>
              <a:t>Barto</a:t>
            </a:r>
            <a:r>
              <a:rPr lang="en-US" u="heavy" spc="-4" dirty="0">
                <a:solidFill>
                  <a:srgbClr val="007B92"/>
                </a:solidFill>
                <a:uFill>
                  <a:solidFill>
                    <a:srgbClr val="007B92"/>
                  </a:solidFill>
                </a:uFill>
                <a:hlinkClick r:id="rId3"/>
              </a:rPr>
              <a:t>,</a:t>
            </a:r>
            <a:r>
              <a:rPr lang="en-US" u="heavy" spc="-23" dirty="0">
                <a:solidFill>
                  <a:srgbClr val="007B92"/>
                </a:solidFill>
                <a:uFill>
                  <a:solidFill>
                    <a:srgbClr val="007B92"/>
                  </a:solidFill>
                </a:uFill>
                <a:hlinkClick r:id="rId3"/>
              </a:rPr>
              <a:t> </a:t>
            </a:r>
            <a:r>
              <a:rPr lang="en-US" u="heavy" spc="-4" dirty="0">
                <a:solidFill>
                  <a:srgbClr val="007B92"/>
                </a:solidFill>
                <a:uFill>
                  <a:solidFill>
                    <a:srgbClr val="007B92"/>
                  </a:solidFill>
                </a:uFill>
                <a:hlinkClick r:id="rId3"/>
              </a:rPr>
              <a:t>1998</a:t>
            </a:r>
            <a:r>
              <a:rPr lang="en-US" spc="-4" dirty="0"/>
              <a:t>] </a:t>
            </a:r>
            <a:br>
              <a:rPr lang="en-US" spc="-4" dirty="0"/>
            </a:br>
            <a:endParaRPr lang="en-US" spc="-4" dirty="0"/>
          </a:p>
          <a:p>
            <a:r>
              <a:rPr lang="en-US" spc="-4" dirty="0"/>
              <a:t>Circa 2013: resurgence of </a:t>
            </a:r>
            <a:r>
              <a:rPr lang="en-US" dirty="0"/>
              <a:t>interest in RL applied to </a:t>
            </a:r>
            <a:r>
              <a:rPr lang="en-US" spc="-401" dirty="0"/>
              <a:t> </a:t>
            </a:r>
            <a:br>
              <a:rPr lang="en-US" spc="-401" dirty="0"/>
            </a:br>
            <a:r>
              <a:rPr lang="en-US" spc="-4" dirty="0"/>
              <a:t>deep</a:t>
            </a:r>
            <a:r>
              <a:rPr lang="en-US" spc="-8" dirty="0"/>
              <a:t> </a:t>
            </a:r>
            <a:r>
              <a:rPr lang="en-US" spc="-4" dirty="0"/>
              <a:t>learning,</a:t>
            </a:r>
            <a:r>
              <a:rPr lang="en-US" spc="-15" dirty="0"/>
              <a:t> </a:t>
            </a:r>
            <a:r>
              <a:rPr lang="en-US" dirty="0"/>
              <a:t>game-playing</a:t>
            </a:r>
            <a:r>
              <a:rPr lang="en-US" spc="-15" dirty="0"/>
              <a:t> </a:t>
            </a:r>
            <a:r>
              <a:rPr lang="en-US" spc="-4" dirty="0"/>
              <a:t>[</a:t>
            </a:r>
            <a:r>
              <a:rPr lang="en-US" u="heavy" spc="-4" dirty="0" err="1">
                <a:solidFill>
                  <a:srgbClr val="007B92"/>
                </a:solidFill>
                <a:uFill>
                  <a:solidFill>
                    <a:srgbClr val="007B92"/>
                  </a:solidFill>
                </a:uFill>
                <a:hlinkClick r:id="rId4"/>
              </a:rPr>
              <a:t>Mnih</a:t>
            </a:r>
            <a:r>
              <a:rPr lang="en-US" u="heavy" spc="-4" dirty="0">
                <a:solidFill>
                  <a:srgbClr val="007B92"/>
                </a:solidFill>
                <a:uFill>
                  <a:solidFill>
                    <a:srgbClr val="007B92"/>
                  </a:solidFill>
                </a:uFill>
                <a:hlinkClick r:id="rId4"/>
              </a:rPr>
              <a:t> </a:t>
            </a:r>
            <a:r>
              <a:rPr lang="en-US" u="heavy" dirty="0">
                <a:solidFill>
                  <a:srgbClr val="007B92"/>
                </a:solidFill>
                <a:uFill>
                  <a:solidFill>
                    <a:srgbClr val="007B92"/>
                  </a:solidFill>
                </a:uFill>
                <a:hlinkClick r:id="rId4"/>
              </a:rPr>
              <a:t>et</a:t>
            </a:r>
            <a:r>
              <a:rPr lang="en-US" u="heavy" spc="-4" dirty="0">
                <a:solidFill>
                  <a:srgbClr val="007B92"/>
                </a:solidFill>
                <a:uFill>
                  <a:solidFill>
                    <a:srgbClr val="007B92"/>
                  </a:solidFill>
                </a:uFill>
                <a:hlinkClick r:id="rId4"/>
              </a:rPr>
              <a:t> </a:t>
            </a:r>
            <a:r>
              <a:rPr lang="en-US" u="heavy" dirty="0">
                <a:solidFill>
                  <a:srgbClr val="007B92"/>
                </a:solidFill>
                <a:uFill>
                  <a:solidFill>
                    <a:srgbClr val="007B92"/>
                  </a:solidFill>
                </a:uFill>
                <a:hlinkClick r:id="rId4"/>
              </a:rPr>
              <a:t>al.,</a:t>
            </a:r>
            <a:r>
              <a:rPr lang="en-US" u="heavy" spc="-11" dirty="0">
                <a:solidFill>
                  <a:srgbClr val="007B92"/>
                </a:solidFill>
                <a:uFill>
                  <a:solidFill>
                    <a:srgbClr val="007B92"/>
                  </a:solidFill>
                </a:uFill>
                <a:hlinkClick r:id="rId4"/>
              </a:rPr>
              <a:t> </a:t>
            </a:r>
            <a:r>
              <a:rPr lang="en-US" u="heavy" spc="-4" dirty="0">
                <a:solidFill>
                  <a:srgbClr val="007B92"/>
                </a:solidFill>
                <a:uFill>
                  <a:solidFill>
                    <a:srgbClr val="007B92"/>
                  </a:solidFill>
                </a:uFill>
                <a:hlinkClick r:id="rId4"/>
              </a:rPr>
              <a:t>2013</a:t>
            </a:r>
            <a:r>
              <a:rPr lang="en-US" spc="-4" dirty="0"/>
              <a:t>]</a:t>
            </a:r>
            <a:br>
              <a:rPr lang="en-US" spc="-4" dirty="0"/>
            </a:br>
            <a:endParaRPr lang="en-US" spc="-4" dirty="0"/>
          </a:p>
          <a:p>
            <a:r>
              <a:rPr lang="en-US" dirty="0"/>
              <a:t>But</a:t>
            </a:r>
            <a:r>
              <a:rPr lang="en-US" spc="-19" dirty="0"/>
              <a:t> there is a renewed </a:t>
            </a:r>
            <a:r>
              <a:rPr lang="en-US" dirty="0"/>
              <a:t>interest</a:t>
            </a:r>
            <a:r>
              <a:rPr lang="en-US" spc="-15" dirty="0"/>
              <a:t> </a:t>
            </a:r>
            <a:r>
              <a:rPr lang="en-US" dirty="0"/>
              <a:t>in</a:t>
            </a:r>
            <a:r>
              <a:rPr lang="en-US" spc="-8" dirty="0"/>
              <a:t> </a:t>
            </a:r>
            <a:r>
              <a:rPr lang="en-US" dirty="0"/>
              <a:t>applying</a:t>
            </a:r>
            <a:r>
              <a:rPr lang="en-US" spc="-19" dirty="0"/>
              <a:t> </a:t>
            </a:r>
            <a:r>
              <a:rPr lang="en-US" dirty="0"/>
              <a:t>RL</a:t>
            </a:r>
            <a:r>
              <a:rPr lang="en-US" spc="-4" dirty="0"/>
              <a:t>. Why?</a:t>
            </a:r>
          </a:p>
          <a:p>
            <a:pPr lvl="1"/>
            <a:r>
              <a:rPr lang="en-US" sz="1400" dirty="0">
                <a:latin typeface="Tahoma" panose="020B0604030504040204" pitchFamily="34" charset="0"/>
                <a:ea typeface="Tahoma" panose="020B0604030504040204" pitchFamily="34" charset="0"/>
                <a:cs typeface="Tahoma" panose="020B0604030504040204" pitchFamily="34" charset="0"/>
              </a:rPr>
              <a:t>RL</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w/</a:t>
            </a:r>
            <a:r>
              <a:rPr lang="en-US" sz="1400" spc="-8"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LMs</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has</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commonly</a:t>
            </a:r>
            <a:r>
              <a:rPr lang="en-US" sz="1400" spc="-30"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been</a:t>
            </a:r>
            <a:r>
              <a:rPr lang="en-US" sz="1400" spc="-8"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viewed as</a:t>
            </a:r>
            <a:r>
              <a:rPr lang="en-US" sz="1400" spc="-19"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very </a:t>
            </a:r>
            <a:r>
              <a:rPr lang="en-US" sz="1400" spc="-4" dirty="0">
                <a:latin typeface="Tahoma" panose="020B0604030504040204" pitchFamily="34" charset="0"/>
                <a:ea typeface="Tahoma" panose="020B0604030504040204" pitchFamily="34" charset="0"/>
                <a:cs typeface="Tahoma" panose="020B0604030504040204" pitchFamily="34" charset="0"/>
              </a:rPr>
              <a:t>hard </a:t>
            </a:r>
            <a:r>
              <a:rPr lang="en-US" sz="1400" spc="-398"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to</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get</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right</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(still</a:t>
            </a:r>
            <a:r>
              <a:rPr lang="en-US" sz="1400" spc="-23"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is!)</a:t>
            </a:r>
          </a:p>
          <a:p>
            <a:pPr lvl="1"/>
            <a:r>
              <a:rPr lang="en-US" sz="1400" dirty="0">
                <a:latin typeface="Tahoma" panose="020B0604030504040204" pitchFamily="34" charset="0"/>
                <a:ea typeface="Tahoma" panose="020B0604030504040204" pitchFamily="34" charset="0"/>
                <a:cs typeface="Tahoma" panose="020B0604030504040204" pitchFamily="34" charset="0"/>
              </a:rPr>
              <a:t>We have found successful RL variants that work </a:t>
            </a:r>
            <a:r>
              <a:rPr lang="en-US" sz="1400" spc="-4" dirty="0">
                <a:latin typeface="Tahoma" panose="020B0604030504040204" pitchFamily="34" charset="0"/>
                <a:ea typeface="Tahoma" panose="020B0604030504040204" pitchFamily="34" charset="0"/>
                <a:cs typeface="Tahoma" panose="020B0604030504040204" pitchFamily="34" charset="0"/>
              </a:rPr>
              <a:t>for</a:t>
            </a:r>
            <a:r>
              <a:rPr lang="en-US" sz="1400" dirty="0">
                <a:latin typeface="Tahoma" panose="020B0604030504040204" pitchFamily="34" charset="0"/>
                <a:ea typeface="Tahoma" panose="020B0604030504040204" pitchFamily="34" charset="0"/>
                <a:cs typeface="Tahoma" panose="020B0604030504040204" pitchFamily="34" charset="0"/>
              </a:rPr>
              <a:t> language</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models </a:t>
            </a:r>
            <a:r>
              <a:rPr lang="en-US" sz="1400" spc="-4" dirty="0">
                <a:latin typeface="Tahoma" panose="020B0604030504040204" pitchFamily="34" charset="0"/>
                <a:ea typeface="Tahoma" panose="020B0604030504040204" pitchFamily="34" charset="0"/>
                <a:cs typeface="Tahoma" panose="020B0604030504040204" pitchFamily="34" charset="0"/>
              </a:rPr>
              <a:t>(e.g.,</a:t>
            </a:r>
            <a:r>
              <a:rPr lang="en-US" sz="1400" spc="-26"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PPO;</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a:t>
            </a:r>
            <a:r>
              <a:rPr lang="en-US" sz="1400" u="heavy" spc="-4"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Schulman</a:t>
            </a:r>
            <a:r>
              <a:rPr lang="en-US" sz="1400" u="heavy" spc="-11"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et</a:t>
            </a:r>
            <a:r>
              <a:rPr lang="en-US" sz="1400" u="heavy" spc="-4"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al.,</a:t>
            </a:r>
            <a:r>
              <a:rPr lang="en-US" sz="1400" u="heavy" spc="-11"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spc="-4"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2017</a:t>
            </a:r>
            <a:r>
              <a:rPr lang="en-US" sz="1400" spc="-4" dirty="0">
                <a:latin typeface="Tahoma" panose="020B0604030504040204" pitchFamily="34" charset="0"/>
                <a:ea typeface="Tahoma" panose="020B0604030504040204" pitchFamily="34" charset="0"/>
                <a:cs typeface="Tahoma" panose="020B0604030504040204" pitchFamily="34" charset="0"/>
              </a:rPr>
              <a:t>])</a:t>
            </a:r>
            <a:br>
              <a:rPr lang="en-US" sz="1400" spc="-4" dirty="0">
                <a:latin typeface="Corbel" panose="020B0503020204020204" pitchFamily="34" charset="0"/>
                <a:cs typeface="Calibri"/>
              </a:rPr>
            </a:br>
            <a:endParaRPr lang="en-US" spc="-4" dirty="0">
              <a:latin typeface="Corbel" panose="020B0503020204020204" pitchFamily="34" charset="0"/>
              <a:cs typeface="Calibri"/>
            </a:endParaRPr>
          </a:p>
          <a:p>
            <a:pPr lvl="1"/>
            <a:endParaRPr lang="en-US" dirty="0"/>
          </a:p>
        </p:txBody>
      </p:sp>
      <p:pic>
        <p:nvPicPr>
          <p:cNvPr id="5" name="object 5">
            <a:extLst>
              <a:ext uri="{FF2B5EF4-FFF2-40B4-BE49-F238E27FC236}">
                <a16:creationId xmlns:a16="http://schemas.microsoft.com/office/drawing/2014/main" id="{61042B95-BF62-7B94-ECAF-AEFE7EC61668}"/>
              </a:ext>
            </a:extLst>
          </p:cNvPr>
          <p:cNvPicPr/>
          <p:nvPr/>
        </p:nvPicPr>
        <p:blipFill>
          <a:blip r:embed="rId6"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3967388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8519582" cy="857542"/>
          </a:xfrm>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Following Human Instructions </a:t>
            </a:r>
          </a:p>
        </p:txBody>
      </p:sp>
      <p:sp>
        <p:nvSpPr>
          <p:cNvPr id="7" name="Text Placeholder 6">
            <a:extLst>
              <a:ext uri="{FF2B5EF4-FFF2-40B4-BE49-F238E27FC236}">
                <a16:creationId xmlns:a16="http://schemas.microsoft.com/office/drawing/2014/main" id="{FA994E85-F24C-9D96-70D8-3FCE44CBC74A}"/>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dirty="0">
                <a:solidFill>
                  <a:schemeClr val="bg1">
                    <a:lumMod val="50000"/>
                  </a:schemeClr>
                </a:solidFill>
                <a:latin typeface="Corbel" panose="020B0503020204020204" pitchFamily="34" charset="0"/>
              </a:rPr>
              <a:t>Human </a:t>
            </a:r>
          </a:p>
          <a:p>
            <a:pPr>
              <a:lnSpc>
                <a:spcPct val="150000"/>
              </a:lnSpc>
            </a:pPr>
            <a:r>
              <a:rPr lang="en-US" dirty="0">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between LLM pre-training and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endParaRPr lang="en-US" sz="1800" dirty="0">
              <a:solidFill>
                <a:schemeClr val="tx1"/>
              </a:solidFill>
            </a:endParaRPr>
          </a:p>
        </p:txBody>
      </p:sp>
    </p:spTree>
    <p:extLst>
      <p:ext uri="{BB962C8B-B14F-4D97-AF65-F5344CB8AC3E}">
        <p14:creationId xmlns:p14="http://schemas.microsoft.com/office/powerpoint/2010/main" val="370233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a:bodyPr>
          <a:lstStyle/>
          <a:p>
            <a:r>
              <a:rPr lang="en-US" dirty="0"/>
              <a:t>Reinforcement Learning: Formalism</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type="body" sz="quarter" idx="16"/>
          </p:nvPr>
        </p:nvSpPr>
        <p:spPr/>
        <p:txBody>
          <a:bodyPr/>
          <a:lstStyle/>
          <a:p>
            <a:r>
              <a:rPr lang="en-US" dirty="0"/>
              <a:t>An agent </a:t>
            </a:r>
            <a:r>
              <a:rPr lang="en-US" dirty="0">
                <a:solidFill>
                  <a:srgbClr val="C00000"/>
                </a:solidFill>
              </a:rPr>
              <a:t>interacts</a:t>
            </a:r>
            <a:r>
              <a:rPr lang="en-US" dirty="0"/>
              <a:t> with an environment by taking </a:t>
            </a:r>
            <a:r>
              <a:rPr lang="en-US" dirty="0">
                <a:solidFill>
                  <a:srgbClr val="C00000"/>
                </a:solidFill>
              </a:rPr>
              <a:t>actions</a:t>
            </a:r>
            <a:r>
              <a:rPr lang="en-US" dirty="0"/>
              <a:t> </a:t>
            </a:r>
          </a:p>
          <a:p>
            <a:r>
              <a:rPr lang="en-US" dirty="0"/>
              <a:t>The environment returns a </a:t>
            </a:r>
            <a:r>
              <a:rPr lang="en-US" dirty="0">
                <a:solidFill>
                  <a:srgbClr val="C00000"/>
                </a:solidFill>
              </a:rPr>
              <a:t>reward</a:t>
            </a:r>
            <a:r>
              <a:rPr lang="en-US" dirty="0"/>
              <a:t> for the </a:t>
            </a:r>
            <a:r>
              <a:rPr lang="en-US" dirty="0">
                <a:solidFill>
                  <a:srgbClr val="C00000"/>
                </a:solidFill>
              </a:rPr>
              <a:t>action</a:t>
            </a:r>
            <a:r>
              <a:rPr lang="en-US" dirty="0"/>
              <a:t> and a </a:t>
            </a:r>
            <a:r>
              <a:rPr lang="en-US" dirty="0">
                <a:solidFill>
                  <a:srgbClr val="C00000"/>
                </a:solidFill>
              </a:rPr>
              <a:t>new state</a:t>
            </a:r>
            <a:r>
              <a:rPr lang="en-US" dirty="0"/>
              <a:t> (representation of the world at that moment). </a:t>
            </a:r>
          </a:p>
          <a:p>
            <a:r>
              <a:rPr lang="en-US" dirty="0"/>
              <a:t>Agent uses a </a:t>
            </a:r>
            <a:r>
              <a:rPr lang="en-US" dirty="0">
                <a:solidFill>
                  <a:srgbClr val="C00000"/>
                </a:solidFill>
              </a:rPr>
              <a:t>policy function </a:t>
            </a:r>
            <a:r>
              <a:rPr lang="en-US" dirty="0"/>
              <a:t>to choose an action at a given </a:t>
            </a:r>
            <a:r>
              <a:rPr lang="en-US" dirty="0">
                <a:solidFill>
                  <a:srgbClr val="C00000"/>
                </a:solidFill>
              </a:rPr>
              <a:t>state</a:t>
            </a:r>
            <a:r>
              <a:rPr lang="en-US" dirty="0"/>
              <a:t>. </a:t>
            </a:r>
          </a:p>
          <a:p>
            <a:r>
              <a:rPr lang="en-US" dirty="0"/>
              <a:t>We need to figure out: (1) reward function and (2) the policy function </a:t>
            </a:r>
          </a:p>
        </p:txBody>
      </p:sp>
      <p:pic>
        <p:nvPicPr>
          <p:cNvPr id="12" name="Picture 11" descr="Diagram&#10;&#10;Description automatically generated">
            <a:extLst>
              <a:ext uri="{FF2B5EF4-FFF2-40B4-BE49-F238E27FC236}">
                <a16:creationId xmlns:a16="http://schemas.microsoft.com/office/drawing/2014/main" id="{33DC7F67-C0D2-FAD4-6E21-14CAA8E1C2BE}"/>
              </a:ext>
            </a:extLst>
          </p:cNvPr>
          <p:cNvPicPr>
            <a:picLocks noChangeAspect="1"/>
          </p:cNvPicPr>
          <p:nvPr/>
        </p:nvPicPr>
        <p:blipFill>
          <a:blip r:embed="rId3"/>
          <a:stretch>
            <a:fillRect/>
          </a:stretch>
        </p:blipFill>
        <p:spPr>
          <a:xfrm>
            <a:off x="2141849" y="2977994"/>
            <a:ext cx="6251713" cy="2026061"/>
          </a:xfrm>
          <a:prstGeom prst="rect">
            <a:avLst/>
          </a:prstGeom>
        </p:spPr>
      </p:pic>
      <p:sp>
        <p:nvSpPr>
          <p:cNvPr id="4" name="TextBox 3">
            <a:extLst>
              <a:ext uri="{FF2B5EF4-FFF2-40B4-BE49-F238E27FC236}">
                <a16:creationId xmlns:a16="http://schemas.microsoft.com/office/drawing/2014/main" id="{19E577EE-01D1-C1B7-75EF-ED328DAB930E}"/>
              </a:ext>
            </a:extLst>
          </p:cNvPr>
          <p:cNvSpPr txBox="1"/>
          <p:nvPr/>
        </p:nvSpPr>
        <p:spPr>
          <a:xfrm>
            <a:off x="6405093" y="4844440"/>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sp>
        <p:nvSpPr>
          <p:cNvPr id="5" name="TextBox 4">
            <a:extLst>
              <a:ext uri="{FF2B5EF4-FFF2-40B4-BE49-F238E27FC236}">
                <a16:creationId xmlns:a16="http://schemas.microsoft.com/office/drawing/2014/main" id="{B8A0715B-1B7E-AC0B-9E0D-6AF4237F3965}"/>
              </a:ext>
            </a:extLst>
          </p:cNvPr>
          <p:cNvSpPr txBox="1"/>
          <p:nvPr/>
        </p:nvSpPr>
        <p:spPr>
          <a:xfrm>
            <a:off x="6924583" y="3746376"/>
            <a:ext cx="807867" cy="307777"/>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8E54A068-CB08-6CFE-9F22-4185C2EAC335}"/>
              </a:ext>
            </a:extLst>
          </p:cNvPr>
          <p:cNvSpPr txBox="1"/>
          <p:nvPr/>
        </p:nvSpPr>
        <p:spPr>
          <a:xfrm>
            <a:off x="1808937" y="3579180"/>
            <a:ext cx="807867" cy="30777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288253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a prompt.</a:t>
                </a:r>
              </a:p>
              <a:p>
                <a:r>
                  <a:rPr lang="en-US" dirty="0">
                    <a:solidFill>
                      <a:srgbClr val="C00000"/>
                    </a:solidFill>
                  </a:rPr>
                  <a:t>The reward is higher when humans prefer the output.</a:t>
                </a:r>
              </a:p>
              <a:p>
                <a:r>
                  <a:rPr lang="en-US" dirty="0"/>
                  <a:t>Good generation is equivalent to finding reward-maximizing outputs: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390063"/>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390063"/>
                <a:ext cx="3037974" cy="800055"/>
              </a:xfrm>
              <a:prstGeom prst="wedgeRoundRectCallout">
                <a:avLst>
                  <a:gd name="adj1" fmla="val -55168"/>
                  <a:gd name="adj2" fmla="val -18088"/>
                  <a:gd name="adj3" fmla="val 16667"/>
                </a:avLst>
              </a:prstGeom>
              <a:blipFill>
                <a:blip r:embed="rId4"/>
                <a:stretch>
                  <a:fillRect b="-6154"/>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480878"/>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p:pic>
        <p:nvPicPr>
          <p:cNvPr id="11" name="Picture 10" descr="A diagram of a graph&#10;&#10;Description automatically generated">
            <a:extLst>
              <a:ext uri="{FF2B5EF4-FFF2-40B4-BE49-F238E27FC236}">
                <a16:creationId xmlns:a16="http://schemas.microsoft.com/office/drawing/2014/main" id="{EA0D76BD-EC96-2847-B858-361752CE746F}"/>
              </a:ext>
            </a:extLst>
          </p:cNvPr>
          <p:cNvPicPr>
            <a:picLocks noChangeAspect="1"/>
          </p:cNvPicPr>
          <p:nvPr/>
        </p:nvPicPr>
        <p:blipFill>
          <a:blip r:embed="rId5"/>
          <a:stretch>
            <a:fillRect/>
          </a:stretch>
        </p:blipFill>
        <p:spPr>
          <a:xfrm>
            <a:off x="7141107" y="107119"/>
            <a:ext cx="2002893" cy="95651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5A787E-7039-A0B4-8B69-8F1B2542F0B1}"/>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xmlns="">
          <p:sp>
            <p:nvSpPr>
              <p:cNvPr id="13" name="TextBox 12">
                <a:extLst>
                  <a:ext uri="{FF2B5EF4-FFF2-40B4-BE49-F238E27FC236}">
                    <a16:creationId xmlns:a16="http://schemas.microsoft.com/office/drawing/2014/main" id="{345A787E-7039-A0B4-8B69-8F1B2542F0B1}"/>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6"/>
                <a:stretch>
                  <a:fillRect t="-2439" b="-2439"/>
                </a:stretch>
              </a:blipFill>
            </p:spPr>
            <p:txBody>
              <a:bodyPr/>
              <a:lstStyle/>
              <a:p>
                <a:r>
                  <a:rPr lang="en-US">
                    <a:noFill/>
                  </a:rPr>
                  <a:t> </a:t>
                </a:r>
              </a:p>
            </p:txBody>
          </p:sp>
        </mc:Fallback>
      </mc:AlternateContent>
    </p:spTree>
    <p:extLst>
      <p:ext uri="{BB962C8B-B14F-4D97-AF65-F5344CB8AC3E}">
        <p14:creationId xmlns:p14="http://schemas.microsoft.com/office/powerpoint/2010/main" val="127764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a prompt.</a:t>
                </a:r>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a:p>
                <a:r>
                  <a:rPr lang="en-US" dirty="0"/>
                  <a:t>On the notation: </a:t>
                </a:r>
              </a:p>
              <a:p>
                <a:pPr lvl="1"/>
                <a:r>
                  <a:rPr lang="en-US" dirty="0"/>
                  <a:t>“</a:t>
                </a:r>
                <a14:m>
                  <m:oMath xmlns:m="http://schemas.openxmlformats.org/officeDocument/2006/math">
                    <m:r>
                      <a:rPr lang="fa-IR" sz="1600" i="1" smtClean="0">
                        <a:latin typeface="Cambria Math" panose="02040503050406030204" pitchFamily="18" charset="0"/>
                        <a:ea typeface="Cambria Math" panose="02040503050406030204" pitchFamily="18" charset="0"/>
                      </a:rPr>
                      <m:t>𝔼</m:t>
                    </m:r>
                  </m:oMath>
                </a14:m>
                <a:r>
                  <a:rPr lang="en-US" dirty="0"/>
                  <a:t>” here is an empirical expectation (i.e., average). </a:t>
                </a:r>
              </a:p>
              <a:p>
                <a:pPr lvl="1"/>
                <a:r>
                  <a:rPr lang="en-US" dirty="0"/>
                  <a:t>“~” indicates sampling from a given distribution.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390063"/>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390063"/>
                <a:ext cx="3037974" cy="800055"/>
              </a:xfrm>
              <a:prstGeom prst="wedgeRoundRectCallout">
                <a:avLst>
                  <a:gd name="adj1" fmla="val -55168"/>
                  <a:gd name="adj2" fmla="val -18088"/>
                  <a:gd name="adj3" fmla="val 16667"/>
                </a:avLst>
              </a:prstGeom>
              <a:blipFill>
                <a:blip r:embed="rId4"/>
                <a:stretch>
                  <a:fillRect b="-6154"/>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480878"/>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p:pic>
        <p:nvPicPr>
          <p:cNvPr id="11" name="Picture 10" descr="A diagram of a graph&#10;&#10;Description automatically generated">
            <a:extLst>
              <a:ext uri="{FF2B5EF4-FFF2-40B4-BE49-F238E27FC236}">
                <a16:creationId xmlns:a16="http://schemas.microsoft.com/office/drawing/2014/main" id="{EA0D76BD-EC96-2847-B858-361752CE746F}"/>
              </a:ext>
            </a:extLst>
          </p:cNvPr>
          <p:cNvPicPr>
            <a:picLocks noChangeAspect="1"/>
          </p:cNvPicPr>
          <p:nvPr/>
        </p:nvPicPr>
        <p:blipFill>
          <a:blip r:embed="rId5"/>
          <a:stretch>
            <a:fillRect/>
          </a:stretch>
        </p:blipFill>
        <p:spPr>
          <a:xfrm>
            <a:off x="7141107" y="107119"/>
            <a:ext cx="2002893" cy="95651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1C6392-9759-96CD-85C1-271EEAC912C5}"/>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xmlns="">
          <p:sp>
            <p:nvSpPr>
              <p:cNvPr id="7" name="TextBox 6">
                <a:extLst>
                  <a:ext uri="{FF2B5EF4-FFF2-40B4-BE49-F238E27FC236}">
                    <a16:creationId xmlns:a16="http://schemas.microsoft.com/office/drawing/2014/main" id="{781C6392-9759-96CD-85C1-271EEAC912C5}"/>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6"/>
                <a:stretch>
                  <a:fillRect t="-2439" b="-2439"/>
                </a:stretch>
              </a:blipFill>
            </p:spPr>
            <p:txBody>
              <a:bodyPr/>
              <a:lstStyle/>
              <a:p>
                <a:r>
                  <a:rPr lang="en-US">
                    <a:noFill/>
                  </a:rPr>
                  <a:t> </a:t>
                </a:r>
              </a:p>
            </p:txBody>
          </p:sp>
        </mc:Fallback>
      </mc:AlternateContent>
    </p:spTree>
    <p:extLst>
      <p:ext uri="{BB962C8B-B14F-4D97-AF65-F5344CB8AC3E}">
        <p14:creationId xmlns:p14="http://schemas.microsoft.com/office/powerpoint/2010/main" val="394541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noAutofit/>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a prompt.</a:t>
                </a:r>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pPr marL="0" indent="0">
                  <a:buNone/>
                </a:pPr>
                <a:endParaRPr lang="en-US" dirty="0"/>
              </a:p>
              <a:p>
                <a:r>
                  <a:rPr lang="en-US" dirty="0"/>
                  <a:t>What we need to do: </a:t>
                </a:r>
              </a:p>
              <a:p>
                <a:pPr lvl="1"/>
                <a:r>
                  <a:rPr lang="en-US" dirty="0"/>
                  <a:t>(1) Estimate the reward function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oMath>
                </a14:m>
                <a:r>
                  <a:rPr lang="en-US" dirty="0"/>
                  <a:t>. </a:t>
                </a:r>
              </a:p>
              <a:p>
                <a:pPr lvl="1"/>
                <a:r>
                  <a:rPr lang="en-US" dirty="0"/>
                  <a:t>(2) Find the best generative model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oMath>
                </a14:m>
                <a:r>
                  <a:rPr lang="en-US" dirty="0"/>
                  <a:t> that maximizes the expected reward: </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1371107" y="3892988"/>
                <a:ext cx="5830529"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sSub>
                        <m:sSubPr>
                          <m:ctrlPr>
                            <a:rPr lang="en-US" sz="2400" i="1">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1371107" y="3892988"/>
                <a:ext cx="5830529" cy="524118"/>
              </a:xfrm>
              <a:prstGeom prst="rect">
                <a:avLst/>
              </a:prstGeom>
              <a:blipFill>
                <a:blip r:embed="rId3"/>
                <a:stretch>
                  <a:fillRect t="-7143" b="-476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8" name="Title 1">
            <a:extLst>
              <a:ext uri="{FF2B5EF4-FFF2-40B4-BE49-F238E27FC236}">
                <a16:creationId xmlns:a16="http://schemas.microsoft.com/office/drawing/2014/main" id="{3DB8D97F-861B-B980-9BDF-A2AF1B37D36D}"/>
              </a:ext>
            </a:extLst>
          </p:cNvPr>
          <p:cNvSpPr>
            <a:spLocks noGrp="1"/>
          </p:cNvSpPr>
          <p:nvPr>
            <p:ph type="title"/>
          </p:nvPr>
        </p:nvSpPr>
        <p:spPr>
          <a:xfrm>
            <a:off x="533919" y="107119"/>
            <a:ext cx="8085415" cy="857542"/>
          </a:xfrm>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20C35D-841D-4D02-C6EE-6FEF57063106}"/>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xmlns="">
          <p:sp>
            <p:nvSpPr>
              <p:cNvPr id="2" name="TextBox 1">
                <a:extLst>
                  <a:ext uri="{FF2B5EF4-FFF2-40B4-BE49-F238E27FC236}">
                    <a16:creationId xmlns:a16="http://schemas.microsoft.com/office/drawing/2014/main" id="{F920C35D-841D-4D02-C6EE-6FEF57063106}"/>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4"/>
                <a:stretch>
                  <a:fillRect t="-2439" b="-2439"/>
                </a:stretch>
              </a:blipFill>
            </p:spPr>
            <p:txBody>
              <a:bodyPr/>
              <a:lstStyle/>
              <a:p>
                <a:r>
                  <a:rPr lang="en-US">
                    <a:noFill/>
                  </a:rPr>
                  <a:t> </a:t>
                </a:r>
              </a:p>
            </p:txBody>
          </p:sp>
        </mc:Fallback>
      </mc:AlternateContent>
      <p:pic>
        <p:nvPicPr>
          <p:cNvPr id="6" name="Picture 5" descr="A diagram of a graph&#10;&#10;Description automatically generated">
            <a:extLst>
              <a:ext uri="{FF2B5EF4-FFF2-40B4-BE49-F238E27FC236}">
                <a16:creationId xmlns:a16="http://schemas.microsoft.com/office/drawing/2014/main" id="{D0D94A28-297C-EA3B-4427-233A8150E32C}"/>
              </a:ext>
            </a:extLst>
          </p:cNvPr>
          <p:cNvPicPr>
            <a:picLocks noChangeAspect="1"/>
          </p:cNvPicPr>
          <p:nvPr/>
        </p:nvPicPr>
        <p:blipFill>
          <a:blip r:embed="rId5"/>
          <a:stretch>
            <a:fillRect/>
          </a:stretch>
        </p:blipFill>
        <p:spPr>
          <a:xfrm>
            <a:off x="7141107" y="107119"/>
            <a:ext cx="2002893" cy="956510"/>
          </a:xfrm>
          <a:prstGeom prst="rect">
            <a:avLst/>
          </a:prstGeom>
        </p:spPr>
      </p:pic>
    </p:spTree>
    <p:extLst>
      <p:ext uri="{BB962C8B-B14F-4D97-AF65-F5344CB8AC3E}">
        <p14:creationId xmlns:p14="http://schemas.microsoft.com/office/powerpoint/2010/main" val="2746599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10;&#10;Description automatically generated">
            <a:extLst>
              <a:ext uri="{FF2B5EF4-FFF2-40B4-BE49-F238E27FC236}">
                <a16:creationId xmlns:a16="http://schemas.microsoft.com/office/drawing/2014/main" id="{BCD24D1A-6409-26DB-4A40-36F0FBDC9D54}"/>
              </a:ext>
            </a:extLst>
          </p:cNvPr>
          <p:cNvPicPr>
            <a:picLocks noChangeAspect="1"/>
          </p:cNvPicPr>
          <p:nvPr/>
        </p:nvPicPr>
        <p:blipFill>
          <a:blip r:embed="rId2"/>
          <a:stretch>
            <a:fillRect/>
          </a:stretch>
        </p:blipFill>
        <p:spPr>
          <a:xfrm>
            <a:off x="7141107" y="107119"/>
            <a:ext cx="2002893" cy="95651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3"/>
                <a:stretch>
                  <a:fillRect l="-1570" b="-2058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type="body" sz="quarter" idx="16"/>
          </p:nvPr>
        </p:nvSpPr>
        <p:spPr/>
        <p:txBody>
          <a:bodyPr/>
          <a:lstStyle/>
          <a:p>
            <a:r>
              <a:rPr lang="en-US" dirty="0"/>
              <a:t>Obviously, we don’t want to use human feedback directly since that could be 💰💰💰 </a:t>
            </a:r>
          </a:p>
          <a:p>
            <a:r>
              <a:rPr lang="en-US" dirty="0"/>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endParaRPr lang="en-US" dirty="0">
              <a:solidFill>
                <a:schemeClr val="tx1"/>
              </a:solidFill>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140773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D50E3669-046B-C89A-29C0-FA9EDAA1E694}"/>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1:</a:t>
            </a:r>
            <a:r>
              <a:rPr lang="en-US" sz="1800" spc="-4" dirty="0">
                <a:solidFill>
                  <a:schemeClr val="tx1"/>
                </a:solidFill>
                <a:latin typeface="Corbel" panose="020B0503020204020204" pitchFamily="34" charset="0"/>
                <a:cs typeface="Calibri"/>
              </a:rPr>
              <a:t> get humans to provide absolute </a:t>
            </a:r>
            <a:r>
              <a:rPr lang="en-US" sz="1800" spc="-4" dirty="0">
                <a:solidFill>
                  <a:srgbClr val="C00000"/>
                </a:solidFill>
                <a:latin typeface="Corbel" panose="020B0503020204020204" pitchFamily="34" charset="0"/>
                <a:cs typeface="Calibri"/>
              </a:rPr>
              <a:t>scores for each output</a:t>
            </a: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a:p>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BF0BBED-D93E-7FDD-304A-1442521BE57A}"/>
              </a:ext>
            </a:extLst>
          </p:cNvPr>
          <p:cNvGrpSpPr/>
          <p:nvPr/>
        </p:nvGrpSpPr>
        <p:grpSpPr>
          <a:xfrm>
            <a:off x="121919" y="3356016"/>
            <a:ext cx="7304038" cy="1154985"/>
            <a:chOff x="249131" y="2817634"/>
            <a:chExt cx="9223772" cy="1462094"/>
          </a:xfrm>
        </p:grpSpPr>
        <p:sp>
          <p:nvSpPr>
            <p:cNvPr id="9" name="Rounded Rectangle 8">
              <a:extLst>
                <a:ext uri="{FF2B5EF4-FFF2-40B4-BE49-F238E27FC236}">
                  <a16:creationId xmlns:a16="http://schemas.microsoft.com/office/drawing/2014/main" id="{49F2D7A6-6BA9-B617-14E4-1F1FA85F1F6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5BE1A99C-8B15-3B5B-C07B-20E6CBED5E70}"/>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8047F671-8F93-D3E2-9929-0C1102F0C5B7}"/>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F87C247E-DA74-163B-CE93-78262DD63128}"/>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E7D2EA8B-26A4-84E3-756C-64C438D84ACC}"/>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38A5A97D-62AB-0416-3477-949BDF614A00}"/>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614F5AF5-7169-6D5D-AD48-5FEFFB2D603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68AD1F14-553E-CD1A-617D-5C0E87CE7234}"/>
                  </a:ext>
                </a:extLst>
              </p:cNvPr>
              <p:cNvSpPr/>
              <p:nvPr/>
            </p:nvSpPr>
            <p:spPr>
              <a:xfrm>
                <a:off x="7421274" y="3386541"/>
                <a:ext cx="1264015"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b="0" i="1" smtClean="0">
                          <a:solidFill>
                            <a:schemeClr val="tx1"/>
                          </a:solidFill>
                          <a:latin typeface="Cambria Math" panose="02040503050406030204" pitchFamily="18" charset="0"/>
                        </a:rPr>
                        <m:t>0.8</m:t>
                      </m:r>
                    </m:oMath>
                  </m:oMathPara>
                </a14:m>
                <a:endParaRPr lang="en-US" sz="2000" dirty="0">
                  <a:solidFill>
                    <a:schemeClr val="tx1"/>
                  </a:solidFill>
                  <a:latin typeface="Avenir Book" panose="02000503020000020003" pitchFamily="2" charset="0"/>
                </a:endParaRPr>
              </a:p>
              <a:p>
                <a:endParaRPr lang="en-US"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m:t>
                      </m:r>
                      <m:r>
                        <a:rPr lang="fa-IR" sz="2000" b="0" i="1" smtClean="0">
                          <a:solidFill>
                            <a:schemeClr val="tx1"/>
                          </a:solidFill>
                          <a:latin typeface="Cambria Math" panose="02040503050406030204" pitchFamily="18" charset="0"/>
                        </a:rPr>
                        <m:t>1.2</m:t>
                      </m:r>
                    </m:oMath>
                  </m:oMathPara>
                </a14:m>
                <a:endParaRPr lang="en-US" sz="2000" dirty="0">
                  <a:solidFill>
                    <a:schemeClr val="tx1"/>
                  </a:solidFill>
                  <a:latin typeface="Avenir Book" panose="02000503020000020003" pitchFamily="2" charset="0"/>
                </a:endParaRPr>
              </a:p>
            </p:txBody>
          </p:sp>
        </mc:Choice>
        <mc:Fallback xmlns="">
          <p:sp>
            <p:nvSpPr>
              <p:cNvPr id="31" name="Rounded Rectangle 30">
                <a:extLst>
                  <a:ext uri="{FF2B5EF4-FFF2-40B4-BE49-F238E27FC236}">
                    <a16:creationId xmlns:a16="http://schemas.microsoft.com/office/drawing/2014/main" id="{68AD1F14-553E-CD1A-617D-5C0E87CE7234}"/>
                  </a:ext>
                </a:extLst>
              </p:cNvPr>
              <p:cNvSpPr>
                <a:spLocks noRot="1" noChangeAspect="1" noMove="1" noResize="1" noEditPoints="1" noAdjustHandles="1" noChangeArrowheads="1" noChangeShapeType="1" noTextEdit="1"/>
              </p:cNvSpPr>
              <p:nvPr/>
            </p:nvSpPr>
            <p:spPr>
              <a:xfrm>
                <a:off x="7421274" y="3386541"/>
                <a:ext cx="1264015" cy="1077632"/>
              </a:xfrm>
              <a:prstGeom prst="roundRect">
                <a:avLst>
                  <a:gd name="adj" fmla="val 9972"/>
                </a:avLst>
              </a:prstGeom>
              <a:blipFill>
                <a:blip r:embed="rId6"/>
                <a:stretch>
                  <a:fillRect b="-1163"/>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D2E342DA-8C3F-C862-5B22-4585AD9CA127}"/>
              </a:ext>
            </a:extLst>
          </p:cNvPr>
          <p:cNvSpPr txBox="1"/>
          <p:nvPr/>
        </p:nvSpPr>
        <p:spPr>
          <a:xfrm>
            <a:off x="1211569" y="2488609"/>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dirty="0">
                <a:latin typeface="Corbel" panose="020B0503020204020204" pitchFamily="34" charset="0"/>
              </a:rPr>
              <a:t>Challenge:</a:t>
            </a:r>
            <a:r>
              <a:rPr lang="en-US" sz="1800" dirty="0">
                <a:latin typeface="Corbel" panose="020B0503020204020204" pitchFamily="34" charset="0"/>
              </a:rPr>
              <a:t> human judgments on different instances and by different people can be noisy and mis-calibrated!</a:t>
            </a:r>
          </a:p>
        </p:txBody>
      </p:sp>
      <p:pic>
        <p:nvPicPr>
          <p:cNvPr id="4" name="Picture 3" descr="A diagram of a graph&#10;&#10;Description automatically generated">
            <a:extLst>
              <a:ext uri="{FF2B5EF4-FFF2-40B4-BE49-F238E27FC236}">
                <a16:creationId xmlns:a16="http://schemas.microsoft.com/office/drawing/2014/main" id="{97CB4E94-0D24-1B74-ADE2-93680C6EF0C6}"/>
              </a:ext>
            </a:extLst>
          </p:cNvPr>
          <p:cNvPicPr>
            <a:picLocks noChangeAspect="1"/>
          </p:cNvPicPr>
          <p:nvPr/>
        </p:nvPicPr>
        <p:blipFill>
          <a:blip r:embed="rId7"/>
          <a:stretch>
            <a:fillRect/>
          </a:stretch>
        </p:blipFill>
        <p:spPr>
          <a:xfrm>
            <a:off x="7141107" y="107119"/>
            <a:ext cx="2002893" cy="95651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59C0054-2CB9-4148-42AE-C0856B4C3825}"/>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6" name="TextBox 5">
                <a:extLst>
                  <a:ext uri="{FF2B5EF4-FFF2-40B4-BE49-F238E27FC236}">
                    <a16:creationId xmlns:a16="http://schemas.microsoft.com/office/drawing/2014/main" id="{759C0054-2CB9-4148-42AE-C0856B4C3825}"/>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DEB904-E3D0-008B-57E4-BBCCCFC6F455}"/>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7" name="TextBox 6">
                <a:extLst>
                  <a:ext uri="{FF2B5EF4-FFF2-40B4-BE49-F238E27FC236}">
                    <a16:creationId xmlns:a16="http://schemas.microsoft.com/office/drawing/2014/main" id="{20DEB904-E3D0-008B-57E4-BBCCCFC6F455}"/>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9"/>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C9A6E1B-26A1-7A87-92EE-A230885AD80F}"/>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16" name="TextBox 15">
                <a:extLst>
                  <a:ext uri="{FF2B5EF4-FFF2-40B4-BE49-F238E27FC236}">
                    <a16:creationId xmlns:a16="http://schemas.microsoft.com/office/drawing/2014/main" id="{DC9A6E1B-26A1-7A87-92EE-A230885AD80F}"/>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10"/>
                <a:stretch>
                  <a:fillRect b="-8000"/>
                </a:stretch>
              </a:blipFill>
            </p:spPr>
            <p:txBody>
              <a:bodyPr/>
              <a:lstStyle/>
              <a:p>
                <a:r>
                  <a:rPr lang="en-US">
                    <a:noFill/>
                  </a:rPr>
                  <a:t> </a:t>
                </a:r>
              </a:p>
            </p:txBody>
          </p:sp>
        </mc:Fallback>
      </mc:AlternateContent>
    </p:spTree>
    <p:extLst>
      <p:ext uri="{BB962C8B-B14F-4D97-AF65-F5344CB8AC3E}">
        <p14:creationId xmlns:p14="http://schemas.microsoft.com/office/powerpoint/2010/main" val="154528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D50E3669-046B-C89A-29C0-FA9EDAA1E694}"/>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2:</a:t>
            </a:r>
            <a:r>
              <a:rPr lang="en-US" sz="1800" spc="-4" dirty="0">
                <a:solidFill>
                  <a:schemeClr val="tx1"/>
                </a:solidFill>
                <a:latin typeface="Corbel" panose="020B0503020204020204" pitchFamily="34" charset="0"/>
                <a:cs typeface="Calibri"/>
              </a:rPr>
              <a:t> ask for </a:t>
            </a:r>
            <a:r>
              <a:rPr lang="en-US" sz="1800" spc="-4" dirty="0">
                <a:solidFill>
                  <a:srgbClr val="C00000"/>
                </a:solidFill>
                <a:latin typeface="Corbel" panose="020B0503020204020204" pitchFamily="34" charset="0"/>
                <a:cs typeface="Calibri"/>
              </a:rPr>
              <a:t>pairwise comparisons</a:t>
            </a:r>
            <a:r>
              <a:rPr lang="en-US" sz="1800" spc="-4" dirty="0">
                <a:solidFill>
                  <a:schemeClr val="tx1"/>
                </a:solidFill>
                <a:latin typeface="Corbel" panose="020B0503020204020204" pitchFamily="34" charset="0"/>
                <a:cs typeface="Calibri"/>
              </a:rPr>
              <a:t> </a:t>
            </a:r>
            <a:r>
              <a:rPr lang="en-US" sz="1400" spc="-4" dirty="0">
                <a:solidFill>
                  <a:schemeClr val="tx1"/>
                </a:solidFill>
                <a:latin typeface="Corbel" panose="020B0503020204020204" pitchFamily="34" charset="0"/>
                <a:cs typeface="Calibri"/>
              </a:rPr>
              <a:t>[Phelps et al. 2015; Clark et al. 2018]</a:t>
            </a:r>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a:p>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BF0BBED-D93E-7FDD-304A-1442521BE57A}"/>
              </a:ext>
            </a:extLst>
          </p:cNvPr>
          <p:cNvGrpSpPr/>
          <p:nvPr/>
        </p:nvGrpSpPr>
        <p:grpSpPr>
          <a:xfrm>
            <a:off x="121919" y="3356016"/>
            <a:ext cx="8561475" cy="1154985"/>
            <a:chOff x="249131" y="2817634"/>
            <a:chExt cx="10811704" cy="1462094"/>
          </a:xfrm>
        </p:grpSpPr>
        <p:sp>
          <p:nvSpPr>
            <p:cNvPr id="9" name="Rounded Rectangle 8">
              <a:extLst>
                <a:ext uri="{FF2B5EF4-FFF2-40B4-BE49-F238E27FC236}">
                  <a16:creationId xmlns:a16="http://schemas.microsoft.com/office/drawing/2014/main" id="{49F2D7A6-6BA9-B617-14E4-1F1FA85F1F6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5BE1A99C-8B15-3B5B-C07B-20E6CBED5E70}"/>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8047F671-8F93-D3E2-9929-0C1102F0C5B7}"/>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F87C247E-DA74-163B-CE93-78262DD63128}"/>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E7D2EA8B-26A4-84E3-756C-64C438D84ACC}"/>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38A5A97D-62AB-0416-3477-949BDF614A00}"/>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614F5AF5-7169-6D5D-AD48-5FEFFB2D603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442865A9-F3E0-2472-AFFA-4AC6F2CDC271}"/>
                </a:ext>
              </a:extLst>
            </p:cNvPr>
            <p:cNvSpPr txBox="1"/>
            <p:nvPr/>
          </p:nvSpPr>
          <p:spPr>
            <a:xfrm>
              <a:off x="10264555" y="3128120"/>
              <a:ext cx="796280" cy="923330"/>
            </a:xfrm>
            <a:prstGeom prst="rect">
              <a:avLst/>
            </a:prstGeom>
            <a:noFill/>
          </p:spPr>
          <p:txBody>
            <a:bodyPr wrap="square">
              <a:spAutoFit/>
            </a:bodyPr>
            <a:lstStyle/>
            <a:p>
              <a:r>
                <a:rPr lang="en-US" sz="5400" dirty="0">
                  <a:latin typeface="Avenir Book" panose="02000503020000020003" pitchFamily="2" charset="0"/>
                </a:rPr>
                <a:t>👩</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5"/>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venir Book" panose="02000503020000020003" pitchFamily="2" charset="0"/>
              </a:rPr>
              <a:t>👍</a:t>
            </a:r>
          </a:p>
          <a:p>
            <a:endParaRPr lang="en-US" sz="2000" dirty="0">
              <a:solidFill>
                <a:schemeClr val="tx1"/>
              </a:solidFill>
              <a:latin typeface="Avenir Book" panose="02000503020000020003" pitchFamily="2" charset="0"/>
            </a:endParaRPr>
          </a:p>
          <a:p>
            <a:r>
              <a:rPr lang="en-US" sz="2000" dirty="0">
                <a:solidFill>
                  <a:schemeClr val="tx1"/>
                </a:solidFill>
                <a:latin typeface="Avenir Book" panose="02000503020000020003" pitchFamily="2" charset="0"/>
              </a:rPr>
              <a:t>👎</a:t>
            </a:r>
          </a:p>
        </p:txBody>
      </p:sp>
      <p:sp>
        <p:nvSpPr>
          <p:cNvPr id="37" name="TextBox 36">
            <a:extLst>
              <a:ext uri="{FF2B5EF4-FFF2-40B4-BE49-F238E27FC236}">
                <a16:creationId xmlns:a16="http://schemas.microsoft.com/office/drawing/2014/main" id="{8CBF9D9F-083E-A754-0D4F-6A9A82458B03}"/>
              </a:ext>
            </a:extLst>
          </p:cNvPr>
          <p:cNvSpPr txBox="1"/>
          <p:nvPr/>
        </p:nvSpPr>
        <p:spPr>
          <a:xfrm>
            <a:off x="5274490" y="2448847"/>
            <a:ext cx="3576320" cy="600506"/>
          </a:xfrm>
          <a:prstGeom prst="wedgeRoundRectCallout">
            <a:avLst>
              <a:gd name="adj1" fmla="val 20957"/>
              <a:gd name="adj2" fmla="val 770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Pairwise comparison of multiple provides </a:t>
            </a:r>
            <a:r>
              <a:rPr lang="en-US" sz="1800" spc="-4" dirty="0">
                <a:solidFill>
                  <a:schemeClr val="tx1"/>
                </a:solidFill>
                <a:latin typeface="Corbel" panose="020B0503020204020204" pitchFamily="34" charset="0"/>
                <a:cs typeface="Calibri"/>
              </a:rPr>
              <a:t>which can be more reliable </a:t>
            </a:r>
            <a:endParaRPr lang="en-US" sz="1800" dirty="0">
              <a:latin typeface="Corbel" panose="020B0503020204020204" pitchFamily="34" charset="0"/>
            </a:endParaRPr>
          </a:p>
        </p:txBody>
      </p:sp>
      <p:sp>
        <p:nvSpPr>
          <p:cNvPr id="38" name="TextBox 37">
            <a:extLst>
              <a:ext uri="{FF2B5EF4-FFF2-40B4-BE49-F238E27FC236}">
                <a16:creationId xmlns:a16="http://schemas.microsoft.com/office/drawing/2014/main" id="{26616ED4-A00E-DF6F-756F-714EAAE2696C}"/>
              </a:ext>
            </a:extLst>
          </p:cNvPr>
          <p:cNvSpPr txBox="1"/>
          <p:nvPr/>
        </p:nvSpPr>
        <p:spPr>
          <a:xfrm>
            <a:off x="2897050" y="2541908"/>
            <a:ext cx="2377440" cy="523220"/>
          </a:xfrm>
          <a:prstGeom prst="rect">
            <a:avLst/>
          </a:prstGeom>
          <a:noFill/>
        </p:spPr>
        <p:txBody>
          <a:bodyPr wrap="square">
            <a:spAutoFit/>
          </a:bodyPr>
          <a:lstStyle/>
          <a:p>
            <a:pPr algn="ctr"/>
            <a:r>
              <a:rPr lang="en-US" dirty="0">
                <a:latin typeface="Corbel" panose="020B0503020204020204" pitchFamily="34" charset="0"/>
              </a:rPr>
              <a:t>Bradley-Terry [1952] </a:t>
            </a:r>
            <a:br>
              <a:rPr lang="en-US" dirty="0">
                <a:latin typeface="Corbel" panose="020B0503020204020204" pitchFamily="34" charset="0"/>
              </a:rPr>
            </a:br>
            <a:r>
              <a:rPr lang="en-US" dirty="0">
                <a:latin typeface="Corbel" panose="020B0503020204020204" pitchFamily="34" charset="0"/>
              </a:rPr>
              <a:t>paired comparison model</a:t>
            </a:r>
          </a:p>
        </p:txBody>
      </p:sp>
      <p:pic>
        <p:nvPicPr>
          <p:cNvPr id="3" name="Picture 2" descr="A diagram of a graph&#10;&#10;Description automatically generated">
            <a:extLst>
              <a:ext uri="{FF2B5EF4-FFF2-40B4-BE49-F238E27FC236}">
                <a16:creationId xmlns:a16="http://schemas.microsoft.com/office/drawing/2014/main" id="{0BAA1F62-455A-81CF-6865-5F5C962DB33A}"/>
              </a:ext>
            </a:extLst>
          </p:cNvPr>
          <p:cNvPicPr>
            <a:picLocks noChangeAspect="1"/>
          </p:cNvPicPr>
          <p:nvPr/>
        </p:nvPicPr>
        <p:blipFill>
          <a:blip r:embed="rId6"/>
          <a:stretch>
            <a:fillRect/>
          </a:stretch>
        </p:blipFill>
        <p:spPr>
          <a:xfrm>
            <a:off x="7141107" y="107119"/>
            <a:ext cx="2002893" cy="95651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6F0CCD-3258-44C9-62DE-EC1FCEA48B05}"/>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5" name="TextBox 4">
                <a:extLst>
                  <a:ext uri="{FF2B5EF4-FFF2-40B4-BE49-F238E27FC236}">
                    <a16:creationId xmlns:a16="http://schemas.microsoft.com/office/drawing/2014/main" id="{666F0CCD-3258-44C9-62DE-EC1FCEA48B05}"/>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027448-528F-990B-6FDB-F60FC41CA91A}"/>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6" name="TextBox 5">
                <a:extLst>
                  <a:ext uri="{FF2B5EF4-FFF2-40B4-BE49-F238E27FC236}">
                    <a16:creationId xmlns:a16="http://schemas.microsoft.com/office/drawing/2014/main" id="{E8027448-528F-990B-6FDB-F60FC41CA91A}"/>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340CE9-2257-CD40-3E45-1F2649603AF1}"/>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7" name="TextBox 6">
                <a:extLst>
                  <a:ext uri="{FF2B5EF4-FFF2-40B4-BE49-F238E27FC236}">
                    <a16:creationId xmlns:a16="http://schemas.microsoft.com/office/drawing/2014/main" id="{99340CE9-2257-CD40-3E45-1F2649603AF1}"/>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9"/>
                <a:stretch>
                  <a:fillRect b="-3846"/>
                </a:stretch>
              </a:blipFill>
            </p:spPr>
            <p:txBody>
              <a:bodyPr/>
              <a:lstStyle/>
              <a:p>
                <a:r>
                  <a:rPr lang="en-US">
                    <a:noFill/>
                  </a:rPr>
                  <a:t> </a:t>
                </a:r>
              </a:p>
            </p:txBody>
          </p:sp>
        </mc:Fallback>
      </mc:AlternateContent>
    </p:spTree>
    <p:extLst>
      <p:ext uri="{BB962C8B-B14F-4D97-AF65-F5344CB8AC3E}">
        <p14:creationId xmlns:p14="http://schemas.microsoft.com/office/powerpoint/2010/main" val="279187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A987F8-3051-3B89-CA76-BAB8DB39EEF1}"/>
              </a:ext>
            </a:extLst>
          </p:cNvPr>
          <p:cNvGrpSpPr/>
          <p:nvPr/>
        </p:nvGrpSpPr>
        <p:grpSpPr>
          <a:xfrm>
            <a:off x="121919" y="2455816"/>
            <a:ext cx="8561475" cy="2055186"/>
            <a:chOff x="249131" y="1678071"/>
            <a:chExt cx="10811704" cy="2601657"/>
          </a:xfrm>
        </p:grpSpPr>
        <p:sp>
          <p:nvSpPr>
            <p:cNvPr id="4" name="Rounded Rectangle 3">
              <a:extLst>
                <a:ext uri="{FF2B5EF4-FFF2-40B4-BE49-F238E27FC236}">
                  <a16:creationId xmlns:a16="http://schemas.microsoft.com/office/drawing/2014/main" id="{B08D8192-E767-CAC2-4825-B10D6F954247}"/>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5" name="Rounded Rectangle 4">
              <a:extLst>
                <a:ext uri="{FF2B5EF4-FFF2-40B4-BE49-F238E27FC236}">
                  <a16:creationId xmlns:a16="http://schemas.microsoft.com/office/drawing/2014/main" id="{6D58D304-CF4B-B5CD-1D55-A9E634FDFEA1}"/>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6" name="Straight Arrow Connector 5">
              <a:extLst>
                <a:ext uri="{FF2B5EF4-FFF2-40B4-BE49-F238E27FC236}">
                  <a16:creationId xmlns:a16="http://schemas.microsoft.com/office/drawing/2014/main" id="{A56D4127-1C81-F893-5F07-DBDFADB9E3D8}"/>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7" name="Rounded Rectangle 6">
              <a:extLst>
                <a:ext uri="{FF2B5EF4-FFF2-40B4-BE49-F238E27FC236}">
                  <a16:creationId xmlns:a16="http://schemas.microsoft.com/office/drawing/2014/main" id="{DFFE5972-AD0F-0285-C4AB-F1D12A4BE7B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7" name="Straight Arrow Connector 16">
              <a:extLst>
                <a:ext uri="{FF2B5EF4-FFF2-40B4-BE49-F238E27FC236}">
                  <a16:creationId xmlns:a16="http://schemas.microsoft.com/office/drawing/2014/main" id="{DC7C5C6B-FB69-5A8A-5B32-DFD11D15FCF6}"/>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8" name="Rounded Rectangle 17">
              <a:extLst>
                <a:ext uri="{FF2B5EF4-FFF2-40B4-BE49-F238E27FC236}">
                  <a16:creationId xmlns:a16="http://schemas.microsoft.com/office/drawing/2014/main" id="{28151601-C7B7-1729-E09C-CE5315B790D2}"/>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9" name="Straight Arrow Connector 18">
              <a:extLst>
                <a:ext uri="{FF2B5EF4-FFF2-40B4-BE49-F238E27FC236}">
                  <a16:creationId xmlns:a16="http://schemas.microsoft.com/office/drawing/2014/main" id="{50051D18-0CC4-28BC-CF95-6719C0FB7B5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016EC23B-F3FE-4C82-AF5B-748841994BCF}"/>
                </a:ext>
              </a:extLst>
            </p:cNvPr>
            <p:cNvSpPr txBox="1"/>
            <p:nvPr/>
          </p:nvSpPr>
          <p:spPr>
            <a:xfrm>
              <a:off x="10264555" y="3128120"/>
              <a:ext cx="796280" cy="923330"/>
            </a:xfrm>
            <a:prstGeom prst="rect">
              <a:avLst/>
            </a:prstGeom>
            <a:noFill/>
          </p:spPr>
          <p:txBody>
            <a:bodyPr wrap="square">
              <a:spAutoFit/>
            </a:bodyPr>
            <a:lstStyle/>
            <a:p>
              <a:r>
                <a:rPr lang="en-US" sz="5400" dirty="0">
                  <a:latin typeface="Avenir Book" panose="02000503020000020003" pitchFamily="2" charset="0"/>
                </a:rPr>
                <a:t>👩</a:t>
              </a:r>
            </a:p>
          </p:txBody>
        </p:sp>
        <p:sp>
          <p:nvSpPr>
            <p:cNvPr id="22" name="Rounded Rectangle 21">
              <a:extLst>
                <a:ext uri="{FF2B5EF4-FFF2-40B4-BE49-F238E27FC236}">
                  <a16:creationId xmlns:a16="http://schemas.microsoft.com/office/drawing/2014/main" id="{C942A6C1-1176-5028-A559-82A5CA62307D}"/>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Curved Connector 22">
              <a:extLst>
                <a:ext uri="{FF2B5EF4-FFF2-40B4-BE49-F238E27FC236}">
                  <a16:creationId xmlns:a16="http://schemas.microsoft.com/office/drawing/2014/main" id="{ED2893C2-B328-6911-D179-DC252EA6058C}"/>
                </a:ext>
              </a:extLst>
            </p:cNvPr>
            <p:cNvCxnSpPr>
              <a:cxnSpLocks/>
              <a:stCxn id="5"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CA65739-6ACA-F99F-9DD8-DEC3922D4529}"/>
                </a:ext>
              </a:extLst>
            </p:cNvPr>
            <p:cNvCxnSpPr>
              <a:cxnSpLocks/>
            </p:cNvCxnSpPr>
            <p:nvPr/>
          </p:nvCxnSpPr>
          <p:spPr>
            <a:xfrm>
              <a:off x="6354802" y="2068060"/>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5"/>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venir Book" panose="02000503020000020003" pitchFamily="2" charset="0"/>
              </a:rPr>
              <a:t>👍</a:t>
            </a:r>
          </a:p>
          <a:p>
            <a:endParaRPr lang="en-US" sz="2000" dirty="0">
              <a:solidFill>
                <a:schemeClr val="tx1"/>
              </a:solidFill>
              <a:latin typeface="Avenir Book" panose="02000503020000020003" pitchFamily="2" charset="0"/>
            </a:endParaRPr>
          </a:p>
          <a:p>
            <a:r>
              <a:rPr lang="en-US" sz="2000" dirty="0">
                <a:solidFill>
                  <a:schemeClr val="tx1"/>
                </a:solidFill>
                <a:latin typeface="Avenir Book" panose="02000503020000020003" pitchFamily="2" charset="0"/>
              </a:rPr>
              <a:t>👎</a:t>
            </a:r>
          </a:p>
        </p:txBody>
      </p:sp>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6"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7" cstate="print"/>
          <a:stretch>
            <a:fillRect/>
          </a:stretch>
        </p:blipFill>
        <p:spPr>
          <a:xfrm>
            <a:off x="3603780" y="1640096"/>
            <a:ext cx="83153" cy="158686"/>
          </a:xfrm>
          <a:prstGeom prst="rect">
            <a:avLst/>
          </a:prstGeom>
        </p:spPr>
      </p:pic>
      <p:pic>
        <p:nvPicPr>
          <p:cNvPr id="9" name="Picture 8" descr="A diagram of a graph&#10;&#10;Description automatically generated">
            <a:extLst>
              <a:ext uri="{FF2B5EF4-FFF2-40B4-BE49-F238E27FC236}">
                <a16:creationId xmlns:a16="http://schemas.microsoft.com/office/drawing/2014/main" id="{E8A4615D-F99C-3E6C-5BAB-B70618E35C93}"/>
              </a:ext>
            </a:extLst>
          </p:cNvPr>
          <p:cNvPicPr>
            <a:picLocks noChangeAspect="1"/>
          </p:cNvPicPr>
          <p:nvPr/>
        </p:nvPicPr>
        <p:blipFill>
          <a:blip r:embed="rId8"/>
          <a:stretch>
            <a:fillRect/>
          </a:stretch>
        </p:blipFill>
        <p:spPr>
          <a:xfrm>
            <a:off x="7141107" y="107119"/>
            <a:ext cx="2002893" cy="95651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6B0B4C-51FB-4118-051F-B3D7465E29E1}"/>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12" name="TextBox 11">
                <a:extLst>
                  <a:ext uri="{FF2B5EF4-FFF2-40B4-BE49-F238E27FC236}">
                    <a16:creationId xmlns:a16="http://schemas.microsoft.com/office/drawing/2014/main" id="{AA6B0B4C-51FB-4118-051F-B3D7465E29E1}"/>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62BA5E5-8104-08E4-0999-034494118CEC}"/>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dirty="0"/>
              </a:p>
            </p:txBody>
          </p:sp>
        </mc:Choice>
        <mc:Fallback xmlns="">
          <p:sp>
            <p:nvSpPr>
              <p:cNvPr id="13" name="TextBox 12">
                <a:extLst>
                  <a:ext uri="{FF2B5EF4-FFF2-40B4-BE49-F238E27FC236}">
                    <a16:creationId xmlns:a16="http://schemas.microsoft.com/office/drawing/2014/main" id="{C62BA5E5-8104-08E4-0999-034494118CEC}"/>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10"/>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8F73B4A-A6F0-E5A9-DCD5-86716A6EC40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14" name="TextBox 13">
                <a:extLst>
                  <a:ext uri="{FF2B5EF4-FFF2-40B4-BE49-F238E27FC236}">
                    <a16:creationId xmlns:a16="http://schemas.microsoft.com/office/drawing/2014/main" id="{28F73B4A-A6F0-E5A9-DCD5-86716A6EC40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11"/>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AFE4D7-609A-5D82-63BE-F8AD6ACA61DE}"/>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15" name="TextBox 14">
                <a:extLst>
                  <a:ext uri="{FF2B5EF4-FFF2-40B4-BE49-F238E27FC236}">
                    <a16:creationId xmlns:a16="http://schemas.microsoft.com/office/drawing/2014/main" id="{50AFE4D7-609A-5D82-63BE-F8AD6ACA61DE}"/>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2"/>
                <a:stretch>
                  <a:fillRect b="-3846"/>
                </a:stretch>
              </a:blipFill>
            </p:spPr>
            <p:txBody>
              <a:bodyPr/>
              <a:lstStyle/>
              <a:p>
                <a:r>
                  <a:rPr lang="en-US">
                    <a:noFill/>
                  </a:rPr>
                  <a:t> </a:t>
                </a:r>
              </a:p>
            </p:txBody>
          </p:sp>
        </mc:Fallback>
      </mc:AlternateContent>
    </p:spTree>
    <p:extLst>
      <p:ext uri="{BB962C8B-B14F-4D97-AF65-F5344CB8AC3E}">
        <p14:creationId xmlns:p14="http://schemas.microsoft.com/office/powerpoint/2010/main" val="286814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3"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4" cstate="print"/>
          <a:stretch>
            <a:fillRect/>
          </a:stretch>
        </p:blipFill>
        <p:spPr>
          <a:xfrm>
            <a:off x="3603780" y="1640096"/>
            <a:ext cx="83153" cy="158686"/>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A48BF42-F0AA-3EFF-0997-6405097B3B68}"/>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dirty="0"/>
              </a:p>
            </p:txBody>
          </p:sp>
        </mc:Choice>
        <mc:Fallback xmlns="">
          <p:sp>
            <p:nvSpPr>
              <p:cNvPr id="32" name="TextBox 31">
                <a:extLst>
                  <a:ext uri="{FF2B5EF4-FFF2-40B4-BE49-F238E27FC236}">
                    <a16:creationId xmlns:a16="http://schemas.microsoft.com/office/drawing/2014/main" id="{6A48BF42-F0AA-3EFF-0997-6405097B3B68}"/>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12">
                <a:extLst>
                  <a:ext uri="{FF2B5EF4-FFF2-40B4-BE49-F238E27FC236}">
                    <a16:creationId xmlns:a16="http://schemas.microsoft.com/office/drawing/2014/main" id="{0F08B279-9EC5-56B3-E3D7-17EAECAA8BA7}"/>
                  </a:ext>
                </a:extLst>
              </p:cNvPr>
              <p:cNvSpPr txBox="1"/>
              <p:nvPr/>
            </p:nvSpPr>
            <p:spPr>
              <a:xfrm>
                <a:off x="7291460" y="4118969"/>
                <a:ext cx="2019300" cy="256320"/>
              </a:xfrm>
              <a:prstGeom prst="rect">
                <a:avLst/>
              </a:prstGeom>
            </p:spPr>
            <p:txBody>
              <a:bodyPr vert="horz" wrap="square" lIns="0" tIns="10001" rIns="0" bIns="0" rtlCol="0">
                <a:spAutoFit/>
              </a:bodyPr>
              <a:lstStyle/>
              <a:p>
                <a:pPr marL="38100" marR="32385">
                  <a:spcBef>
                    <a:spcPts val="79"/>
                  </a:spcBef>
                </a:pP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1</m:t>
                              </m:r>
                            </m:sub>
                          </m:sSub>
                          <m:r>
                            <a:rPr lang="en-US" sz="1600" b="0" i="1" smtClean="0">
                              <a:solidFill>
                                <a:srgbClr val="0E0CC0"/>
                              </a:solidFill>
                              <a:latin typeface="Cambria Math" panose="02040503050406030204" pitchFamily="18" charset="0"/>
                            </a:rPr>
                            <m:t>;</m:t>
                          </m:r>
                          <m:r>
                            <m:rPr>
                              <m:sty m:val="p"/>
                            </m:rPr>
                            <a:rPr lang="en-US" sz="1600">
                              <a:solidFill>
                                <a:srgbClr val="0E0CC0"/>
                              </a:solidFill>
                              <a:latin typeface="Cambria Math" panose="02040503050406030204" pitchFamily="18" charset="0"/>
                            </a:rPr>
                            <m:t>prompt</m:t>
                          </m:r>
                        </m:e>
                      </m:d>
                      <m:r>
                        <a:rPr lang="fa-IR" sz="1600" b="0" i="1" smtClean="0">
                          <a:latin typeface="Cambria Math" panose="02040503050406030204" pitchFamily="18" charset="0"/>
                        </a:rPr>
                        <m:t>=0.8</m:t>
                      </m:r>
                    </m:oMath>
                  </m:oMathPara>
                </a14:m>
                <a:endParaRPr lang="fa-IR" sz="2000" dirty="0">
                  <a:latin typeface="Cambria Math"/>
                  <a:cs typeface="Cambria Math"/>
                </a:endParaRPr>
              </a:p>
            </p:txBody>
          </p:sp>
        </mc:Choice>
        <mc:Fallback xmlns="">
          <p:sp>
            <p:nvSpPr>
              <p:cNvPr id="9" name="object 12">
                <a:extLst>
                  <a:ext uri="{FF2B5EF4-FFF2-40B4-BE49-F238E27FC236}">
                    <a16:creationId xmlns:a16="http://schemas.microsoft.com/office/drawing/2014/main" id="{0F08B279-9EC5-56B3-E3D7-17EAECAA8BA7}"/>
                  </a:ext>
                </a:extLst>
              </p:cNvPr>
              <p:cNvSpPr txBox="1">
                <a:spLocks noRot="1" noChangeAspect="1" noMove="1" noResize="1" noEditPoints="1" noAdjustHandles="1" noChangeArrowheads="1" noChangeShapeType="1" noTextEdit="1"/>
              </p:cNvSpPr>
              <p:nvPr/>
            </p:nvSpPr>
            <p:spPr>
              <a:xfrm>
                <a:off x="7291460" y="4118969"/>
                <a:ext cx="2019300" cy="256320"/>
              </a:xfrm>
              <a:prstGeom prst="rect">
                <a:avLst/>
              </a:prstGeom>
              <a:blipFill>
                <a:blip r:embed="rId6"/>
                <a:stretch>
                  <a:fillRect t="-19048" r="-1258"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bject 14">
                <a:extLst>
                  <a:ext uri="{FF2B5EF4-FFF2-40B4-BE49-F238E27FC236}">
                    <a16:creationId xmlns:a16="http://schemas.microsoft.com/office/drawing/2014/main" id="{A6CABCD8-6ADA-AB37-5F82-6665324BC793}"/>
                  </a:ext>
                </a:extLst>
              </p:cNvPr>
              <p:cNvSpPr txBox="1"/>
              <p:nvPr/>
            </p:nvSpPr>
            <p:spPr>
              <a:xfrm>
                <a:off x="7245882" y="3174485"/>
                <a:ext cx="2479007" cy="564096"/>
              </a:xfrm>
              <a:prstGeom prst="rect">
                <a:avLst/>
              </a:prstGeom>
            </p:spPr>
            <p:txBody>
              <a:bodyPr vert="horz" wrap="square" lIns="0" tIns="10001" rIns="0" bIns="0" rtlCol="0">
                <a:spAutoFit/>
              </a:bodyPr>
              <a:lstStyle/>
              <a:p>
                <a:pPr marR="334328" algn="ctr">
                  <a:tabLst>
                    <a:tab pos="329088" algn="l"/>
                    <a:tab pos="814864"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2</m:t>
                              </m:r>
                            </m:sub>
                          </m:sSub>
                          <m:r>
                            <a:rPr lang="en-US" sz="1600" b="0" i="1" smtClean="0">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prompt</m:t>
                          </m:r>
                        </m:e>
                      </m:d>
                      <m:r>
                        <a:rPr lang="fa-IR" sz="1600" b="0" i="1" smtClean="0">
                          <a:latin typeface="Cambria Math" panose="02040503050406030204" pitchFamily="18" charset="0"/>
                        </a:rPr>
                        <m:t>=1.2</m:t>
                      </m:r>
                    </m:oMath>
                  </m:oMathPara>
                </a14:m>
                <a:endParaRPr lang="fa-IR" sz="2000" dirty="0">
                  <a:latin typeface="Cambria Math"/>
                  <a:cs typeface="Cambria Math"/>
                </a:endParaRPr>
              </a:p>
            </p:txBody>
          </p:sp>
        </mc:Choice>
        <mc:Fallback xmlns="">
          <p:sp>
            <p:nvSpPr>
              <p:cNvPr id="10" name="object 14">
                <a:extLst>
                  <a:ext uri="{FF2B5EF4-FFF2-40B4-BE49-F238E27FC236}">
                    <a16:creationId xmlns:a16="http://schemas.microsoft.com/office/drawing/2014/main" id="{A6CABCD8-6ADA-AB37-5F82-6665324BC793}"/>
                  </a:ext>
                </a:extLst>
              </p:cNvPr>
              <p:cNvSpPr txBox="1">
                <a:spLocks noRot="1" noChangeAspect="1" noMove="1" noResize="1" noEditPoints="1" noAdjustHandles="1" noChangeArrowheads="1" noChangeShapeType="1" noTextEdit="1"/>
              </p:cNvSpPr>
              <p:nvPr/>
            </p:nvSpPr>
            <p:spPr>
              <a:xfrm>
                <a:off x="7245882" y="3174485"/>
                <a:ext cx="2479007" cy="564096"/>
              </a:xfrm>
              <a:prstGeom prst="rect">
                <a:avLst/>
              </a:prstGeom>
              <a:blipFill>
                <a:blip r:embed="rId7"/>
                <a:stretch>
                  <a:fillRect b="-20000"/>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68A528-9C1E-1F01-7FA3-A9A46DC3AFAA}"/>
              </a:ext>
            </a:extLst>
          </p:cNvPr>
          <p:cNvGrpSpPr/>
          <p:nvPr/>
        </p:nvGrpSpPr>
        <p:grpSpPr>
          <a:xfrm>
            <a:off x="121919" y="2455816"/>
            <a:ext cx="7491350" cy="2055186"/>
            <a:chOff x="249131" y="1678071"/>
            <a:chExt cx="9460316" cy="2601657"/>
          </a:xfrm>
        </p:grpSpPr>
        <p:sp>
          <p:nvSpPr>
            <p:cNvPr id="12" name="Rounded Rectangle 11">
              <a:extLst>
                <a:ext uri="{FF2B5EF4-FFF2-40B4-BE49-F238E27FC236}">
                  <a16:creationId xmlns:a16="http://schemas.microsoft.com/office/drawing/2014/main" id="{9341044C-F730-DA6E-A65B-0DB1D74B80F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3" name="Rounded Rectangle 12">
              <a:extLst>
                <a:ext uri="{FF2B5EF4-FFF2-40B4-BE49-F238E27FC236}">
                  <a16:creationId xmlns:a16="http://schemas.microsoft.com/office/drawing/2014/main" id="{FC48D66F-0B42-2555-56BC-3E5E6DCC68AD}"/>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4" name="Straight Arrow Connector 13">
              <a:extLst>
                <a:ext uri="{FF2B5EF4-FFF2-40B4-BE49-F238E27FC236}">
                  <a16:creationId xmlns:a16="http://schemas.microsoft.com/office/drawing/2014/main" id="{52123CC3-F460-EB70-0A78-F4FDA598BAD3}"/>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5" name="Rounded Rectangle 14">
              <a:extLst>
                <a:ext uri="{FF2B5EF4-FFF2-40B4-BE49-F238E27FC236}">
                  <a16:creationId xmlns:a16="http://schemas.microsoft.com/office/drawing/2014/main" id="{74418B92-6E28-BDD8-DAEC-B7DA5BC5CD3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6" name="Straight Arrow Connector 15">
              <a:extLst>
                <a:ext uri="{FF2B5EF4-FFF2-40B4-BE49-F238E27FC236}">
                  <a16:creationId xmlns:a16="http://schemas.microsoft.com/office/drawing/2014/main" id="{50F51153-D548-7974-3441-BC852E7671C4}"/>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1" name="Rounded Rectangle 20">
              <a:extLst>
                <a:ext uri="{FF2B5EF4-FFF2-40B4-BE49-F238E27FC236}">
                  <a16:creationId xmlns:a16="http://schemas.microsoft.com/office/drawing/2014/main" id="{65DA9C4A-5350-367B-A2B9-92C7E26CDDF9}"/>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33" name="Straight Arrow Connector 32">
              <a:extLst>
                <a:ext uri="{FF2B5EF4-FFF2-40B4-BE49-F238E27FC236}">
                  <a16:creationId xmlns:a16="http://schemas.microsoft.com/office/drawing/2014/main" id="{E19BF20A-8D07-A725-036D-476A22382AD7}"/>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34" name="Rounded Rectangle 33">
              <a:extLst>
                <a:ext uri="{FF2B5EF4-FFF2-40B4-BE49-F238E27FC236}">
                  <a16:creationId xmlns:a16="http://schemas.microsoft.com/office/drawing/2014/main" id="{0CE9501C-3B11-0F0E-FB7C-F83964759A77}"/>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35" name="Curved Connector 34">
              <a:extLst>
                <a:ext uri="{FF2B5EF4-FFF2-40B4-BE49-F238E27FC236}">
                  <a16:creationId xmlns:a16="http://schemas.microsoft.com/office/drawing/2014/main" id="{94F68ABC-B644-B661-537D-7B5B5E62341E}"/>
                </a:ext>
              </a:extLst>
            </p:cNvPr>
            <p:cNvCxnSpPr>
              <a:cxnSpLocks/>
              <a:stCxn id="13"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D9536008-B72A-7689-D143-58D3E46FD173}"/>
                </a:ext>
              </a:extLst>
            </p:cNvPr>
            <p:cNvCxnSpPr>
              <a:cxnSpLocks/>
            </p:cNvCxnSpPr>
            <p:nvPr/>
          </p:nvCxnSpPr>
          <p:spPr>
            <a:xfrm>
              <a:off x="6354802" y="2057035"/>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06224D9-C542-7A79-48A5-F21F3B7815E6}"/>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xmlns="">
          <p:sp>
            <p:nvSpPr>
              <p:cNvPr id="37" name="TextBox 36">
                <a:extLst>
                  <a:ext uri="{FF2B5EF4-FFF2-40B4-BE49-F238E27FC236}">
                    <a16:creationId xmlns:a16="http://schemas.microsoft.com/office/drawing/2014/main" id="{706224D9-C542-7A79-48A5-F21F3B7815E6}"/>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36D6AB9-96DE-8BE4-5D6A-D3104E6DFA6E}"/>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xmlns="">
          <p:sp>
            <p:nvSpPr>
              <p:cNvPr id="38" name="TextBox 37">
                <a:extLst>
                  <a:ext uri="{FF2B5EF4-FFF2-40B4-BE49-F238E27FC236}">
                    <a16:creationId xmlns:a16="http://schemas.microsoft.com/office/drawing/2014/main" id="{136D6AB9-96DE-8BE4-5D6A-D3104E6DFA6E}"/>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10"/>
                <a:stretch>
                  <a:fillRect/>
                </a:stretch>
              </a:blipFill>
            </p:spPr>
            <p:txBody>
              <a:bodyPr/>
              <a:lstStyle/>
              <a:p>
                <a:r>
                  <a:rPr lang="en-US">
                    <a:noFill/>
                  </a:rPr>
                  <a:t> </a:t>
                </a:r>
              </a:p>
            </p:txBody>
          </p:sp>
        </mc:Fallback>
      </mc:AlternateContent>
      <p:sp>
        <p:nvSpPr>
          <p:cNvPr id="39" name="Rounded Rectangular Callout 38">
            <a:extLst>
              <a:ext uri="{FF2B5EF4-FFF2-40B4-BE49-F238E27FC236}">
                <a16:creationId xmlns:a16="http://schemas.microsoft.com/office/drawing/2014/main" id="{70B456D6-5CB2-8338-55C1-F0E7F6344431}"/>
              </a:ext>
            </a:extLst>
          </p:cNvPr>
          <p:cNvSpPr/>
          <p:nvPr/>
        </p:nvSpPr>
        <p:spPr>
          <a:xfrm>
            <a:off x="6106026" y="1859228"/>
            <a:ext cx="3037974" cy="1111766"/>
          </a:xfrm>
          <a:prstGeom prst="wedgeRoundRectCallout">
            <a:avLst>
              <a:gd name="adj1" fmla="val 25669"/>
              <a:gd name="adj2" fmla="val 7275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reward model returns a scalar reward which should numerically represent the human preference. </a:t>
            </a:r>
            <a:endParaRPr lang="en-US" sz="1500" dirty="0">
              <a:solidFill>
                <a:schemeClr val="tx1"/>
              </a:solidFill>
              <a:latin typeface="Corbel" panose="020B0503020204020204" pitchFamily="34" charset="0"/>
            </a:endParaRPr>
          </a:p>
        </p:txBody>
      </p:sp>
      <p:pic>
        <p:nvPicPr>
          <p:cNvPr id="3" name="Picture 2" descr="A diagram of a graph&#10;&#10;Description automatically generated">
            <a:extLst>
              <a:ext uri="{FF2B5EF4-FFF2-40B4-BE49-F238E27FC236}">
                <a16:creationId xmlns:a16="http://schemas.microsoft.com/office/drawing/2014/main" id="{B0742333-A862-736A-A12B-94167E757285}"/>
              </a:ext>
            </a:extLst>
          </p:cNvPr>
          <p:cNvPicPr>
            <a:picLocks noChangeAspect="1"/>
          </p:cNvPicPr>
          <p:nvPr/>
        </p:nvPicPr>
        <p:blipFill>
          <a:blip r:embed="rId11"/>
          <a:stretch>
            <a:fillRect/>
          </a:stretch>
        </p:blipFill>
        <p:spPr>
          <a:xfrm>
            <a:off x="7141107" y="107119"/>
            <a:ext cx="2002893" cy="95651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90B623-78F6-167F-227D-A0E5CBED2CE6}"/>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5" name="TextBox 4">
                <a:extLst>
                  <a:ext uri="{FF2B5EF4-FFF2-40B4-BE49-F238E27FC236}">
                    <a16:creationId xmlns:a16="http://schemas.microsoft.com/office/drawing/2014/main" id="{6390B623-78F6-167F-227D-A0E5CBED2CE6}"/>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12"/>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829F9E-48E6-D871-1D95-8ACB0A82EFB1}"/>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6" name="TextBox 5">
                <a:extLst>
                  <a:ext uri="{FF2B5EF4-FFF2-40B4-BE49-F238E27FC236}">
                    <a16:creationId xmlns:a16="http://schemas.microsoft.com/office/drawing/2014/main" id="{A6829F9E-48E6-D871-1D95-8ACB0A82EFB1}"/>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13"/>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DA0739-80D9-A323-0DFA-113E3B72C907}"/>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7" name="TextBox 6">
                <a:extLst>
                  <a:ext uri="{FF2B5EF4-FFF2-40B4-BE49-F238E27FC236}">
                    <a16:creationId xmlns:a16="http://schemas.microsoft.com/office/drawing/2014/main" id="{7BDA0739-80D9-A323-0DFA-113E3B72C907}"/>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4"/>
                <a:stretch>
                  <a:fillRect b="-3846"/>
                </a:stretch>
              </a:blipFill>
            </p:spPr>
            <p:txBody>
              <a:bodyPr/>
              <a:lstStyle/>
              <a:p>
                <a:r>
                  <a:rPr lang="en-US">
                    <a:noFill/>
                  </a:rPr>
                  <a:t> </a:t>
                </a:r>
              </a:p>
            </p:txBody>
          </p:sp>
        </mc:Fallback>
      </mc:AlternateContent>
    </p:spTree>
    <p:extLst>
      <p:ext uri="{BB962C8B-B14F-4D97-AF65-F5344CB8AC3E}">
        <p14:creationId xmlns:p14="http://schemas.microsoft.com/office/powerpoint/2010/main" val="52029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BF47-EB43-3688-00C5-FEF17DB4AFFD}"/>
              </a:ext>
            </a:extLst>
          </p:cNvPr>
          <p:cNvSpPr>
            <a:spLocks noGrp="1"/>
          </p:cNvSpPr>
          <p:nvPr>
            <p:ph type="title"/>
          </p:nvPr>
        </p:nvSpPr>
        <p:spPr/>
        <p:txBody>
          <a:bodyPr>
            <a:normAutofit/>
          </a:bodyPr>
          <a:lstStyle/>
          <a:p>
            <a:r>
              <a:rPr lang="en-US" dirty="0"/>
              <a:t>Scaling Reward Models </a:t>
            </a:r>
          </a:p>
        </p:txBody>
      </p:sp>
      <p:sp>
        <p:nvSpPr>
          <p:cNvPr id="5" name="Text Placeholder 4">
            <a:extLst>
              <a:ext uri="{FF2B5EF4-FFF2-40B4-BE49-F238E27FC236}">
                <a16:creationId xmlns:a16="http://schemas.microsoft.com/office/drawing/2014/main" id="{D07DE823-0C91-8187-755C-A783BFBA8864}"/>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71166BF0-55E4-1608-99D7-8842F43C4DC6}"/>
              </a:ext>
            </a:extLst>
          </p:cNvPr>
          <p:cNvPicPr/>
          <p:nvPr/>
        </p:nvPicPr>
        <p:blipFill>
          <a:blip r:embed="rId2" cstate="print"/>
          <a:stretch>
            <a:fillRect/>
          </a:stretch>
        </p:blipFill>
        <p:spPr>
          <a:xfrm>
            <a:off x="633420" y="1374799"/>
            <a:ext cx="5101156" cy="3521277"/>
          </a:xfrm>
          <a:prstGeom prst="rect">
            <a:avLst/>
          </a:prstGeom>
        </p:spPr>
      </p:pic>
      <p:sp>
        <p:nvSpPr>
          <p:cNvPr id="9" name="TextBox 8">
            <a:extLst>
              <a:ext uri="{FF2B5EF4-FFF2-40B4-BE49-F238E27FC236}">
                <a16:creationId xmlns:a16="http://schemas.microsoft.com/office/drawing/2014/main" id="{D9FC7E4B-ABE2-C39C-FAB6-1D195028A55C}"/>
              </a:ext>
            </a:extLst>
          </p:cNvPr>
          <p:cNvSpPr txBox="1"/>
          <p:nvPr/>
        </p:nvSpPr>
        <p:spPr>
          <a:xfrm>
            <a:off x="6145460" y="1656581"/>
            <a:ext cx="2927445" cy="1614940"/>
          </a:xfrm>
          <a:prstGeom prst="wedgeRoundRectCallout">
            <a:avLst>
              <a:gd name="adj1" fmla="val -35074"/>
              <a:gd name="adj2" fmla="val 2851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r>
              <a:rPr lang="en-US" sz="2000" dirty="0">
                <a:solidFill>
                  <a:srgbClr val="C00000"/>
                </a:solidFill>
                <a:latin typeface="Corbel" panose="020B0503020204020204" pitchFamily="34" charset="0"/>
              </a:rPr>
              <a:t>Large enough reward</a:t>
            </a:r>
            <a:r>
              <a:rPr lang="en-US" sz="2000" dirty="0">
                <a:latin typeface="Corbel" panose="020B0503020204020204" pitchFamily="34" charset="0"/>
              </a:rPr>
              <a:t> trained on </a:t>
            </a:r>
            <a:r>
              <a:rPr lang="en-US" sz="2000" dirty="0">
                <a:solidFill>
                  <a:srgbClr val="C00000"/>
                </a:solidFill>
                <a:latin typeface="Corbel" panose="020B0503020204020204" pitchFamily="34" charset="0"/>
              </a:rPr>
              <a:t>large enough data</a:t>
            </a:r>
            <a:r>
              <a:rPr lang="en-US" sz="2000" dirty="0">
                <a:latin typeface="Corbel" panose="020B0503020204020204" pitchFamily="34" charset="0"/>
              </a:rPr>
              <a:t> approaching human performance. </a:t>
            </a:r>
          </a:p>
        </p:txBody>
      </p:sp>
      <p:sp>
        <p:nvSpPr>
          <p:cNvPr id="10" name="object 5">
            <a:extLst>
              <a:ext uri="{FF2B5EF4-FFF2-40B4-BE49-F238E27FC236}">
                <a16:creationId xmlns:a16="http://schemas.microsoft.com/office/drawing/2014/main" id="{EA105116-FB6A-A3A6-FA1B-8CA3BFBA5175}"/>
              </a:ext>
            </a:extLst>
          </p:cNvPr>
          <p:cNvSpPr txBox="1"/>
          <p:nvPr/>
        </p:nvSpPr>
        <p:spPr>
          <a:xfrm>
            <a:off x="6145460" y="4679689"/>
            <a:ext cx="2459514"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hlinkClick r:id="rId3"/>
              </a:rPr>
              <a:t>Stiennon</a:t>
            </a:r>
            <a:r>
              <a:rPr sz="1500" u="sng" spc="-23" dirty="0">
                <a:solidFill>
                  <a:srgbClr val="007B92"/>
                </a:solidFill>
                <a:uFill>
                  <a:solidFill>
                    <a:srgbClr val="000000"/>
                  </a:solidFill>
                </a:uFill>
                <a:latin typeface="Corbel" panose="020B0503020204020204" pitchFamily="34" charset="0"/>
                <a:cs typeface="Calibri"/>
                <a:hlinkClick r:id="rId3"/>
              </a:rPr>
              <a:t> </a:t>
            </a:r>
            <a:r>
              <a:rPr sz="1500" u="sng" spc="-8" dirty="0">
                <a:solidFill>
                  <a:srgbClr val="007B92"/>
                </a:solidFill>
                <a:uFill>
                  <a:solidFill>
                    <a:srgbClr val="000000"/>
                  </a:solidFill>
                </a:uFill>
                <a:latin typeface="Corbel" panose="020B0503020204020204" pitchFamily="34" charset="0"/>
                <a:cs typeface="Calibri"/>
                <a:hlinkClick r:id="rId3"/>
              </a:rPr>
              <a:t>et</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al.,</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3" name="Rounded Rectangle 2">
            <a:extLst>
              <a:ext uri="{FF2B5EF4-FFF2-40B4-BE49-F238E27FC236}">
                <a16:creationId xmlns:a16="http://schemas.microsoft.com/office/drawing/2014/main" id="{387B0B86-17A2-1B56-1808-4DDA75C79EC6}"/>
              </a:ext>
            </a:extLst>
          </p:cNvPr>
          <p:cNvSpPr/>
          <p:nvPr/>
        </p:nvSpPr>
        <p:spPr>
          <a:xfrm>
            <a:off x="5414783" y="336684"/>
            <a:ext cx="80529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spTree>
    <p:extLst>
      <p:ext uri="{BB962C8B-B14F-4D97-AF65-F5344CB8AC3E}">
        <p14:creationId xmlns:p14="http://schemas.microsoft.com/office/powerpoint/2010/main" val="3098757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GPT-3 </a:t>
            </a:r>
          </a:p>
          <a:p>
            <a:pPr>
              <a:lnSpc>
                <a:spcPct val="150000"/>
              </a:lnSpc>
            </a:pPr>
            <a:r>
              <a:rPr lang="en-US" dirty="0">
                <a:latin typeface="Corbel" panose="020B0503020204020204" pitchFamily="34" charset="0"/>
              </a:rPr>
              <a:t>Adam</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707666" y="3965094"/>
            <a:ext cx="7911667"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(misalignment) between pre-training and </a:t>
            </a:r>
            <a:r>
              <a:rPr lang="en-US" sz="1800" spc="-8" dirty="0">
                <a:solidFill>
                  <a:srgbClr val="C00000"/>
                </a:solidFill>
                <a:latin typeface="Corbel" panose="020B0503020204020204" pitchFamily="34" charset="0"/>
                <a:cs typeface="Calibri"/>
              </a:rPr>
              <a:t>human values.</a:t>
            </a:r>
            <a:endParaRPr lang="en-US" sz="1800" dirty="0">
              <a:solidFill>
                <a:schemeClr val="tx1"/>
              </a:solidFill>
            </a:endParaRP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420396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dirty="0"/>
              <a:t>Step 2: Optimizing the </a:t>
            </a:r>
            <a:br>
              <a:rPr lang="en-US" sz="2800" dirty="0"/>
            </a:br>
            <a:r>
              <a:rPr lang="en-US" sz="2800" dirty="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085415" cy="3433899"/>
          </a:xfrm>
        </p:spPr>
        <p:txBody>
          <a:bodyPr>
            <a:normAutofit/>
          </a:bodyPr>
          <a:lstStyle/>
          <a:p>
            <a:r>
              <a:rPr lang="en-US" sz="1800" spc="-4" dirty="0">
                <a:latin typeface="Corbel" panose="020B0503020204020204" pitchFamily="34" charset="0"/>
                <a:cs typeface="Calibri"/>
              </a:rPr>
              <a:t>Policy function := The model that makes decisions (here, generates responses)</a:t>
            </a:r>
          </a:p>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spc="-4"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a:p>
            <a:pPr marL="114300" indent="0">
              <a:buNone/>
            </a:pPr>
            <a:endParaRPr lang="en-US" dirty="0"/>
          </a:p>
        </p:txBody>
      </p:sp>
      <p:grpSp>
        <p:nvGrpSpPr>
          <p:cNvPr id="25" name="Group 24">
            <a:extLst>
              <a:ext uri="{FF2B5EF4-FFF2-40B4-BE49-F238E27FC236}">
                <a16:creationId xmlns:a16="http://schemas.microsoft.com/office/drawing/2014/main" id="{DC3B9948-A663-CB17-630F-FB4897B07538}"/>
              </a:ext>
            </a:extLst>
          </p:cNvPr>
          <p:cNvGrpSpPr/>
          <p:nvPr/>
        </p:nvGrpSpPr>
        <p:grpSpPr>
          <a:xfrm>
            <a:off x="156755" y="3365112"/>
            <a:ext cx="8330268" cy="893625"/>
            <a:chOff x="767107" y="5350665"/>
            <a:chExt cx="9702773" cy="893625"/>
          </a:xfrm>
        </p:grpSpPr>
        <p:sp>
          <p:nvSpPr>
            <p:cNvPr id="9" name="Rounded Rectangle 8">
              <a:extLst>
                <a:ext uri="{FF2B5EF4-FFF2-40B4-BE49-F238E27FC236}">
                  <a16:creationId xmlns:a16="http://schemas.microsoft.com/office/drawing/2014/main" id="{C385D90E-A4C1-6A12-4492-300CAD283B39}"/>
                </a:ext>
              </a:extLst>
            </p:cNvPr>
            <p:cNvSpPr/>
            <p:nvPr/>
          </p:nvSpPr>
          <p:spPr>
            <a:xfrm>
              <a:off x="4768150" y="5353133"/>
              <a:ext cx="1059818" cy="891157"/>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8AC3A61F-9025-BE9C-5E1B-AB7AEF6EEF52}"/>
                </a:ext>
              </a:extLst>
            </p:cNvPr>
            <p:cNvSpPr/>
            <p:nvPr/>
          </p:nvSpPr>
          <p:spPr>
            <a:xfrm>
              <a:off x="767107" y="5378892"/>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9F04744D-086B-176E-26E2-429D98099B66}"/>
                </a:ext>
              </a:extLst>
            </p:cNvPr>
            <p:cNvCxnSpPr>
              <a:cxnSpLocks/>
            </p:cNvCxnSpPr>
            <p:nvPr/>
          </p:nvCxnSpPr>
          <p:spPr>
            <a:xfrm>
              <a:off x="3959756" y="5793692"/>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AE985B8F-BB49-4836-8DF9-9E915556FB57}"/>
                </a:ext>
              </a:extLst>
            </p:cNvPr>
            <p:cNvCxnSpPr>
              <a:cxnSpLocks/>
            </p:cNvCxnSpPr>
            <p:nvPr/>
          </p:nvCxnSpPr>
          <p:spPr>
            <a:xfrm>
              <a:off x="6147397" y="5792488"/>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54CE8457-4613-7745-413E-6A4C9B75708F}"/>
                </a:ext>
              </a:extLst>
            </p:cNvPr>
            <p:cNvSpPr/>
            <p:nvPr/>
          </p:nvSpPr>
          <p:spPr>
            <a:xfrm>
              <a:off x="9531910" y="5350666"/>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sp>
          <p:nvSpPr>
            <p:cNvPr id="14" name="Rounded Rectangle 13">
              <a:extLst>
                <a:ext uri="{FF2B5EF4-FFF2-40B4-BE49-F238E27FC236}">
                  <a16:creationId xmlns:a16="http://schemas.microsoft.com/office/drawing/2014/main" id="{BAC221E9-3F82-DE30-D3A5-A53156730A97}"/>
                </a:ext>
              </a:extLst>
            </p:cNvPr>
            <p:cNvSpPr/>
            <p:nvPr/>
          </p:nvSpPr>
          <p:spPr>
            <a:xfrm>
              <a:off x="6756866" y="5446395"/>
              <a:ext cx="1908355"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basically …. </a:t>
              </a:r>
            </a:p>
          </p:txBody>
        </p:sp>
        <p:cxnSp>
          <p:nvCxnSpPr>
            <p:cNvPr id="15" name="Straight Arrow Connector 14">
              <a:extLst>
                <a:ext uri="{FF2B5EF4-FFF2-40B4-BE49-F238E27FC236}">
                  <a16:creationId xmlns:a16="http://schemas.microsoft.com/office/drawing/2014/main" id="{A3F229EC-A1D8-2CEA-C211-E6CC0B82C350}"/>
                </a:ext>
              </a:extLst>
            </p:cNvPr>
            <p:cNvCxnSpPr>
              <a:cxnSpLocks/>
            </p:cNvCxnSpPr>
            <p:nvPr/>
          </p:nvCxnSpPr>
          <p:spPr>
            <a:xfrm>
              <a:off x="8811179" y="577960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6" name="Curved Connector 15">
              <a:extLst>
                <a:ext uri="{FF2B5EF4-FFF2-40B4-BE49-F238E27FC236}">
                  <a16:creationId xmlns:a16="http://schemas.microsoft.com/office/drawing/2014/main" id="{700B915E-150A-77F4-5243-5805EA41307C}"/>
                </a:ext>
              </a:extLst>
            </p:cNvPr>
            <p:cNvCxnSpPr>
              <a:cxnSpLocks/>
              <a:stCxn id="13" idx="0"/>
              <a:endCxn id="9" idx="0"/>
            </p:cNvCxnSpPr>
            <p:nvPr/>
          </p:nvCxnSpPr>
          <p:spPr>
            <a:xfrm rot="16200000" flipH="1" flipV="1">
              <a:off x="7648243" y="3000481"/>
              <a:ext cx="2467" cy="4702836"/>
            </a:xfrm>
            <a:prstGeom prst="curvedConnector3">
              <a:avLst>
                <a:gd name="adj1" fmla="val -21273450"/>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596F1F-E90C-EAD3-C35F-58B811DDDDC5}"/>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xmlns="">
          <p:sp>
            <p:nvSpPr>
              <p:cNvPr id="26" name="TextBox 25">
                <a:extLst>
                  <a:ext uri="{FF2B5EF4-FFF2-40B4-BE49-F238E27FC236}">
                    <a16:creationId xmlns:a16="http://schemas.microsoft.com/office/drawing/2014/main" id="{B9596F1F-E90C-EAD3-C35F-58B811DDDDC5}"/>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p:pic>
        <p:nvPicPr>
          <p:cNvPr id="4" name="Picture 3" descr="A diagram of a graph&#10;&#10;Description automatically generated">
            <a:extLst>
              <a:ext uri="{FF2B5EF4-FFF2-40B4-BE49-F238E27FC236}">
                <a16:creationId xmlns:a16="http://schemas.microsoft.com/office/drawing/2014/main" id="{6556E2AC-8DED-C111-BC68-9FA4AB7CB6D3}"/>
              </a:ext>
            </a:extLst>
          </p:cNvPr>
          <p:cNvPicPr>
            <a:picLocks noChangeAspect="1"/>
          </p:cNvPicPr>
          <p:nvPr/>
        </p:nvPicPr>
        <p:blipFill>
          <a:blip r:embed="rId3"/>
          <a:stretch>
            <a:fillRect/>
          </a:stretch>
        </p:blipFill>
        <p:spPr>
          <a:xfrm>
            <a:off x="7141107" y="107119"/>
            <a:ext cx="2002893" cy="95651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4F4DD6-D798-7CFD-C5D7-540F6F3F2F40}"/>
                  </a:ext>
                </a:extLst>
              </p:cNvPr>
              <p:cNvSpPr txBox="1"/>
              <p:nvPr/>
            </p:nvSpPr>
            <p:spPr>
              <a:xfrm>
                <a:off x="5226548" y="4279771"/>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5" name="TextBox 4">
                <a:extLst>
                  <a:ext uri="{FF2B5EF4-FFF2-40B4-BE49-F238E27FC236}">
                    <a16:creationId xmlns:a16="http://schemas.microsoft.com/office/drawing/2014/main" id="{3F4F4DD6-D798-7CFD-C5D7-540F6F3F2F40}"/>
                  </a:ext>
                </a:extLst>
              </p:cNvPr>
              <p:cNvSpPr txBox="1">
                <a:spLocks noRot="1" noChangeAspect="1" noMove="1" noResize="1" noEditPoints="1" noAdjustHandles="1" noChangeArrowheads="1" noChangeShapeType="1" noTextEdit="1"/>
              </p:cNvSpPr>
              <p:nvPr/>
            </p:nvSpPr>
            <p:spPr>
              <a:xfrm>
                <a:off x="5226548" y="4279771"/>
                <a:ext cx="178377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A21FDA-9C13-FE0F-30C4-1943358A2C46}"/>
                  </a:ext>
                </a:extLst>
              </p:cNvPr>
              <p:cNvSpPr txBox="1"/>
              <p:nvPr/>
            </p:nvSpPr>
            <p:spPr>
              <a:xfrm>
                <a:off x="31794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7" name="TextBox 6">
                <a:extLst>
                  <a:ext uri="{FF2B5EF4-FFF2-40B4-BE49-F238E27FC236}">
                    <a16:creationId xmlns:a16="http://schemas.microsoft.com/office/drawing/2014/main" id="{92A21FDA-9C13-FE0F-30C4-1943358A2C46}"/>
                  </a:ext>
                </a:extLst>
              </p:cNvPr>
              <p:cNvSpPr txBox="1">
                <a:spLocks noRot="1" noChangeAspect="1" noMove="1" noResize="1" noEditPoints="1" noAdjustHandles="1" noChangeArrowheads="1" noChangeShapeType="1" noTextEdit="1"/>
              </p:cNvSpPr>
              <p:nvPr/>
            </p:nvSpPr>
            <p:spPr>
              <a:xfrm>
                <a:off x="3179454" y="4261844"/>
                <a:ext cx="1783778"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C5F068-3A55-B9A7-7205-44D252FA186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8" name="TextBox 7">
                <a:extLst>
                  <a:ext uri="{FF2B5EF4-FFF2-40B4-BE49-F238E27FC236}">
                    <a16:creationId xmlns:a16="http://schemas.microsoft.com/office/drawing/2014/main" id="{65C5F068-3A55-B9A7-7205-44D252FA186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6"/>
                <a:stretch>
                  <a:fillRect b="-8000"/>
                </a:stretch>
              </a:blipFill>
            </p:spPr>
            <p:txBody>
              <a:bodyPr/>
              <a:lstStyle/>
              <a:p>
                <a:r>
                  <a:rPr lang="en-US">
                    <a:noFill/>
                  </a:rPr>
                  <a:t> </a:t>
                </a:r>
              </a:p>
            </p:txBody>
          </p:sp>
        </mc:Fallback>
      </mc:AlternateContent>
    </p:spTree>
    <p:extLst>
      <p:ext uri="{BB962C8B-B14F-4D97-AF65-F5344CB8AC3E}">
        <p14:creationId xmlns:p14="http://schemas.microsoft.com/office/powerpoint/2010/main" val="2926173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dirty="0"/>
              <a:t>Step 2: Optimizing the </a:t>
            </a:r>
            <a:br>
              <a:rPr lang="en-US" sz="2800" dirty="0"/>
            </a:br>
            <a:r>
              <a:rPr lang="en-US" sz="2800" dirty="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085415" cy="3645732"/>
          </a:xfrm>
        </p:spPr>
        <p:txBody>
          <a:bodyPr>
            <a:normAutofit/>
          </a:bodyPr>
          <a:lstStyle/>
          <a:p>
            <a:r>
              <a:rPr lang="en-US" sz="1800" spc="-4" dirty="0">
                <a:latin typeface="Corbel" panose="020B0503020204020204" pitchFamily="34" charset="0"/>
                <a:cs typeface="Calibri"/>
              </a:rPr>
              <a:t>Policy function := The model that makes decisions (here, generates responses)</a:t>
            </a:r>
          </a:p>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pc="-4" dirty="0">
              <a:latin typeface="Corbel" panose="020B0503020204020204" pitchFamily="34" charset="0"/>
              <a:cs typeface="Calibri"/>
            </a:endParaRPr>
          </a:p>
          <a:p>
            <a:pPr marL="0" indent="0">
              <a:buNone/>
            </a:pPr>
            <a:endParaRPr lang="en-US" spc="-4" dirty="0">
              <a:solidFill>
                <a:srgbClr val="C00000"/>
              </a:solidFill>
              <a:latin typeface="Corbel" panose="020B0503020204020204" pitchFamily="34" charset="0"/>
              <a:cs typeface="Calibri"/>
            </a:endParaRPr>
          </a:p>
          <a:p>
            <a:r>
              <a:rPr lang="en-US" spc="-4" dirty="0">
                <a:solidFill>
                  <a:srgbClr val="C00000"/>
                </a:solidFill>
                <a:latin typeface="Corbel" panose="020B0503020204020204" pitchFamily="34" charset="0"/>
                <a:cs typeface="Calibri"/>
              </a:rPr>
              <a:t>Turns out that we can write this “gradient of expectation” to a simpler form.</a:t>
            </a:r>
            <a:endParaRPr lang="en-US" sz="1800" spc="-4" dirty="0">
              <a:solidFill>
                <a:srgbClr val="C00000"/>
              </a:solidFill>
              <a:latin typeface="Corbel" panose="020B0503020204020204" pitchFamily="34" charset="0"/>
              <a:cs typeface="Calibri"/>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898136"/>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898136"/>
                <a:ext cx="4572000" cy="431978"/>
              </a:xfrm>
              <a:prstGeom prst="rect">
                <a:avLst/>
              </a:prstGeom>
              <a:blipFill>
                <a:blip r:embed="rId3"/>
                <a:stretch>
                  <a:fillRect t="-5714"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3147059" y="3493245"/>
            <a:ext cx="2186029" cy="572700"/>
          </a:xfrm>
          <a:prstGeom prst="wedgeRoundRectCallout">
            <a:avLst>
              <a:gd name="adj1" fmla="val 32237"/>
              <a:gd name="adj2" fmla="val -7481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How do we estimate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pic>
        <p:nvPicPr>
          <p:cNvPr id="9" name="Picture 8" descr="A diagram of a graph&#10;&#10;Description automatically generated">
            <a:extLst>
              <a:ext uri="{FF2B5EF4-FFF2-40B4-BE49-F238E27FC236}">
                <a16:creationId xmlns:a16="http://schemas.microsoft.com/office/drawing/2014/main" id="{E531ABD3-F24D-17D4-AC12-00E4580870AB}"/>
              </a:ext>
            </a:extLst>
          </p:cNvPr>
          <p:cNvPicPr>
            <a:picLocks noChangeAspect="1"/>
          </p:cNvPicPr>
          <p:nvPr/>
        </p:nvPicPr>
        <p:blipFill>
          <a:blip r:embed="rId4"/>
          <a:stretch>
            <a:fillRect/>
          </a:stretch>
        </p:blipFill>
        <p:spPr>
          <a:xfrm>
            <a:off x="7141107" y="107119"/>
            <a:ext cx="2002893" cy="956510"/>
          </a:xfrm>
          <a:prstGeom prst="rect">
            <a:avLst/>
          </a:prstGeom>
        </p:spPr>
      </p:pic>
    </p:spTree>
    <p:extLst>
      <p:ext uri="{BB962C8B-B14F-4D97-AF65-F5344CB8AC3E}">
        <p14:creationId xmlns:p14="http://schemas.microsoft.com/office/powerpoint/2010/main" val="335178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a:bodyPr>
          <a:lstStyle/>
          <a:p>
            <a:r>
              <a:rPr lang="en-US" spc="-4" dirty="0">
                <a:latin typeface="Tahoma" panose="020B0604030504040204" pitchFamily="34" charset="0"/>
                <a:ea typeface="Tahoma" panose="020B0604030504040204" pitchFamily="34" charset="0"/>
                <a:cs typeface="Tahoma" panose="020B0604030504040204" pitchFamily="34" charset="0"/>
              </a:rPr>
              <a:t>Policy</a:t>
            </a:r>
            <a:r>
              <a:rPr lang="en-US" spc="4"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Gradient</a:t>
            </a:r>
            <a:r>
              <a:rPr lang="en-US" b="0" spc="-4" dirty="0">
                <a:latin typeface="Tahoma" panose="020B0604030504040204" pitchFamily="34" charset="0"/>
                <a:ea typeface="Tahoma" panose="020B0604030504040204" pitchFamily="34" charset="0"/>
                <a:cs typeface="Tahoma" panose="020B0604030504040204" pitchFamily="34" charset="0"/>
              </a:rPr>
              <a:t> </a:t>
            </a:r>
            <a:r>
              <a:rPr lang="en-US" sz="1800" spc="-4" dirty="0">
                <a:latin typeface="Tahoma" panose="020B0604030504040204" pitchFamily="34" charset="0"/>
                <a:ea typeface="Tahoma" panose="020B0604030504040204" pitchFamily="34" charset="0"/>
                <a:cs typeface="Tahoma" panose="020B0604030504040204" pitchFamily="34" charset="0"/>
              </a:rPr>
              <a:t>[Williams,</a:t>
            </a:r>
            <a:r>
              <a:rPr lang="en-US" sz="1800" spc="15"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1992]</a:t>
            </a:r>
            <a:endParaRPr lang="en-US" sz="28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170688"/>
                <a:ext cx="8085415" cy="3748855"/>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14:m>
                  <m:oMath xmlns:m="http://schemas.openxmlformats.org/officeDocument/2006/math">
                    <m:r>
                      <a:rPr lang="en-US" sz="1800" b="0" i="1" smtClean="0">
                        <a:solidFill>
                          <a:srgbClr val="00B050"/>
                        </a:solidFill>
                        <a:latin typeface="Cambria Math" panose="02040503050406030204" pitchFamily="18" charset="0"/>
                      </a:rPr>
                      <m:t>𝜃</m:t>
                    </m:r>
                  </m:oMath>
                </a14:m>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dirty="0">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dirty="0">
                    <a:solidFill>
                      <a:schemeClr val="tx1"/>
                    </a:solidFill>
                  </a:rPr>
                  <a:t>:</a:t>
                </a:r>
              </a:p>
              <a:p>
                <a:endParaRPr lang="en-US" sz="1800" spc="-4" dirty="0">
                  <a:latin typeface="Corbel" panose="020B0503020204020204" pitchFamily="34" charset="0"/>
                  <a:cs typeface="Calibri"/>
                </a:endParaRPr>
              </a:p>
              <a:p>
                <a:pPr marL="114300" indent="0">
                  <a:buNone/>
                </a:pPr>
                <a:endParaRPr lang="en-US" spc="-4" dirty="0">
                  <a:latin typeface="Corbel" panose="020B0503020204020204" pitchFamily="34" charset="0"/>
                  <a:cs typeface="Calibri"/>
                </a:endParaRPr>
              </a:p>
              <a:p>
                <a:r>
                  <a:rPr lang="en-US" sz="1800" dirty="0">
                    <a:solidFill>
                      <a:schemeClr val="tx1"/>
                    </a:solidFill>
                    <a:latin typeface="Corbel" panose="020B0503020204020204" pitchFamily="34" charset="0"/>
                    <a:cs typeface="Calibri"/>
                  </a:rPr>
                  <a:t>This is “</a:t>
                </a:r>
                <a:r>
                  <a:rPr lang="en-US" sz="1800" spc="-4" dirty="0">
                    <a:solidFill>
                      <a:srgbClr val="C00000"/>
                    </a:solidFill>
                    <a:latin typeface="Corbel" panose="020B0503020204020204" pitchFamily="34" charset="0"/>
                    <a:cs typeface="Calibri"/>
                  </a:rPr>
                  <a:t>policy gradient”</a:t>
                </a:r>
                <a:r>
                  <a:rPr lang="en-US" spc="-4"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an approach for </a:t>
                </a:r>
                <a:r>
                  <a:rPr lang="en-US" sz="1800" dirty="0">
                    <a:solidFill>
                      <a:schemeClr val="tx1"/>
                    </a:solidFill>
                    <a:latin typeface="Corbel" panose="020B0503020204020204" pitchFamily="34" charset="0"/>
                    <a:cs typeface="Calibri"/>
                  </a:rPr>
                  <a:t>estimating</a:t>
                </a:r>
                <a:r>
                  <a:rPr lang="en-US" sz="1800" spc="-26"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and</a:t>
                </a:r>
                <a:r>
                  <a:rPr lang="en-US" sz="1800" spc="-4" dirty="0">
                    <a:solidFill>
                      <a:schemeClr val="tx1"/>
                    </a:solidFill>
                    <a:latin typeface="Corbel" panose="020B0503020204020204" pitchFamily="34" charset="0"/>
                    <a:cs typeface="Calibri"/>
                  </a:rPr>
                  <a:t> optimizing</a:t>
                </a:r>
                <a:r>
                  <a:rPr lang="en-US" sz="1800" spc="-19"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this </a:t>
                </a:r>
                <a:r>
                  <a:rPr lang="en-US" sz="1800" spc="-4" dirty="0">
                    <a:solidFill>
                      <a:schemeClr val="tx1"/>
                    </a:solidFill>
                    <a:latin typeface="Corbel" panose="020B0503020204020204" pitchFamily="34" charset="0"/>
                    <a:cs typeface="Calibri"/>
                  </a:rPr>
                  <a:t>objective.</a:t>
                </a:r>
              </a:p>
              <a:p>
                <a:r>
                  <a:rPr lang="en-US" sz="1800" dirty="0">
                    <a:solidFill>
                      <a:schemeClr val="tx1"/>
                    </a:solidFill>
                    <a:latin typeface="Corbel" panose="020B0503020204020204" pitchFamily="34" charset="0"/>
                    <a:cs typeface="Calibri"/>
                  </a:rPr>
                  <a:t>Oversimplified. For full treatment of RL see </a:t>
                </a:r>
                <a:r>
                  <a:rPr lang="en-US" spc="-4" dirty="0">
                    <a:latin typeface="Corbel" panose="020B0503020204020204" pitchFamily="34" charset="0"/>
                    <a:cs typeface="Calibri"/>
                    <a:hlinkClick r:id="rId2"/>
                  </a:rPr>
                  <a:t>701.741</a:t>
                </a:r>
                <a:r>
                  <a:rPr lang="en-US" spc="-4" dirty="0">
                    <a:latin typeface="Corbel" panose="020B0503020204020204" pitchFamily="34" charset="0"/>
                    <a:cs typeface="Calibri"/>
                  </a:rPr>
                  <a:t> </a:t>
                </a:r>
                <a:r>
                  <a:rPr lang="en-US" spc="-4" dirty="0">
                    <a:solidFill>
                      <a:schemeClr val="tx1"/>
                    </a:solidFill>
                    <a:latin typeface="Corbel" panose="020B0503020204020204" pitchFamily="34" charset="0"/>
                    <a:cs typeface="Calibri"/>
                  </a:rPr>
                  <a:t>course, or </a:t>
                </a:r>
                <a:r>
                  <a:rPr lang="en-US" spc="-4" dirty="0">
                    <a:latin typeface="Corbel" panose="020B0503020204020204" pitchFamily="34" charset="0"/>
                    <a:cs typeface="Calibri"/>
                    <a:hlinkClick r:id="rId3"/>
                  </a:rPr>
                  <a:t>Huggingface’s course</a:t>
                </a:r>
                <a:endParaRPr lang="en-US"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type="body" sz="quarter" idx="16"/>
              </p:nvPr>
            </p:nvSpPr>
            <p:spPr>
              <a:xfrm>
                <a:off x="533919" y="1170688"/>
                <a:ext cx="8085415" cy="3748855"/>
              </a:xfrm>
              <a:blipFill>
                <a:blip r:embed="rId4"/>
                <a:stretch>
                  <a:fillRect l="-628" t="-1689" r="-3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599353"/>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599353"/>
                <a:ext cx="4572000" cy="45217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471417"/>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471417"/>
                <a:ext cx="4572000" cy="431978"/>
              </a:xfrm>
              <a:prstGeom prst="rect">
                <a:avLst/>
              </a:prstGeom>
              <a:blipFill>
                <a:blip r:embed="rId6"/>
                <a:stretch>
                  <a:fillRect t="-5714"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696116" y="3281003"/>
                <a:ext cx="679160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e>
                              </m:d>
                            </m:e>
                          </m:func>
                        </m:e>
                      </m:nary>
                    </m:oMath>
                  </m:oMathPara>
                </a14:m>
                <a:endParaRPr lang="en-US" sz="2000" dirty="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696116" y="3281003"/>
                <a:ext cx="6791608" cy="848566"/>
              </a:xfrm>
              <a:prstGeom prst="rect">
                <a:avLst/>
              </a:prstGeom>
              <a:blipFill>
                <a:blip r:embed="rId7"/>
                <a:stretch>
                  <a:fillRect t="-101493" b="-1567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82875" y="3394703"/>
            <a:ext cx="1880588" cy="526051"/>
          </a:xfrm>
          <a:prstGeom prst="wedgeRoundRectCallout">
            <a:avLst>
              <a:gd name="adj1" fmla="val -55080"/>
              <a:gd name="adj2" fmla="val -159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Proof next slide; check it later in your own time!</a:t>
            </a:r>
          </a:p>
        </p:txBody>
      </p:sp>
      <p:pic>
        <p:nvPicPr>
          <p:cNvPr id="9" name="Picture 8" descr="A diagram of a graph&#10;&#10;Description automatically generated">
            <a:extLst>
              <a:ext uri="{FF2B5EF4-FFF2-40B4-BE49-F238E27FC236}">
                <a16:creationId xmlns:a16="http://schemas.microsoft.com/office/drawing/2014/main" id="{19356551-F472-E1CD-C873-2A8F01B5D4B0}"/>
              </a:ext>
            </a:extLst>
          </p:cNvPr>
          <p:cNvPicPr>
            <a:picLocks noChangeAspect="1"/>
          </p:cNvPicPr>
          <p:nvPr/>
        </p:nvPicPr>
        <p:blipFill>
          <a:blip r:embed="rId8"/>
          <a:stretch>
            <a:fillRect/>
          </a:stretch>
        </p:blipFill>
        <p:spPr>
          <a:xfrm>
            <a:off x="7141107" y="107119"/>
            <a:ext cx="2002893" cy="956510"/>
          </a:xfrm>
          <a:prstGeom prst="rect">
            <a:avLst/>
          </a:prstGeom>
        </p:spPr>
      </p:pic>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Tahoma" panose="020B0604030504040204" pitchFamily="34" charset="0"/>
                <a:ea typeface="Tahoma" panose="020B0604030504040204" pitchFamily="34" charset="0"/>
                <a:cs typeface="Tahoma" panose="020B0604030504040204" pitchFamily="34" charset="0"/>
              </a:rPr>
              <a:t>Derivations </a:t>
            </a:r>
            <a:r>
              <a:rPr lang="en-US" sz="1600" spc="-4" dirty="0">
                <a:latin typeface="Tahoma" panose="020B0604030504040204" pitchFamily="34" charset="0"/>
                <a:ea typeface="Tahoma" panose="020B0604030504040204" pitchFamily="34" charset="0"/>
                <a:cs typeface="Tahoma" panose="020B0604030504040204" pitchFamily="34" charset="0"/>
              </a:rPr>
              <a:t>(check it later in your own time!)</a:t>
            </a:r>
            <a:r>
              <a:rPr lang="en-US" spc="-4" dirty="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a:xfrm>
                <a:off x="533919" y="1303189"/>
                <a:ext cx="8351721" cy="3077573"/>
              </a:xfrm>
            </p:spPr>
            <p:txBody>
              <a:bodyPr/>
              <a:lstStyle/>
              <a:p>
                <a:r>
                  <a:rPr lang="en-US" dirty="0">
                    <a:solidFill>
                      <a:schemeClr val="tx1"/>
                    </a:solidFill>
                  </a:rPr>
                  <a:t>Let’s compute the gradient:</a:t>
                </a:r>
              </a:p>
              <a:p>
                <a:endParaRPr lang="en-US" dirty="0">
                  <a:solidFill>
                    <a:schemeClr val="tx1"/>
                  </a:solidFill>
                </a:endParaRPr>
              </a:p>
              <a:p>
                <a:pPr marL="114300" indent="0">
                  <a:buNone/>
                </a:pPr>
                <a:endParaRPr lang="en-US" sz="1800" dirty="0">
                  <a:solidFill>
                    <a:schemeClr val="tx1"/>
                  </a:solidFill>
                </a:endParaRPr>
              </a:p>
              <a:p>
                <a:endParaRPr lang="en-US" dirty="0">
                  <a:solidFill>
                    <a:schemeClr val="tx1"/>
                  </a:solidFill>
                </a:endParaRPr>
              </a:p>
              <a:p>
                <a:r>
                  <a:rPr lang="en-US" dirty="0">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dirty="0">
                    <a:solidFill>
                      <a:schemeClr val="tx1"/>
                    </a:solidFill>
                  </a:rPr>
                  <a:t>  to turn sum back to expectation: </a:t>
                </a:r>
              </a:p>
              <a:p>
                <a:endParaRPr lang="en-US" dirty="0">
                  <a:solidFill>
                    <a:schemeClr val="tx1"/>
                  </a:solidFill>
                </a:endParaRPr>
              </a:p>
              <a:p>
                <a:pPr marL="0" indent="0">
                  <a:buNone/>
                </a:pPr>
                <a:endParaRPr lang="en-US" dirty="0">
                  <a:solidFill>
                    <a:schemeClr val="tx1"/>
                  </a:solidFill>
                </a:endParaRPr>
              </a:p>
              <a:p>
                <a:r>
                  <a:rPr lang="en-US" dirty="0">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xfrm>
                <a:off x="533919" y="1303189"/>
                <a:ext cx="8351721" cy="3077573"/>
              </a:xfrm>
              <a:blipFill>
                <a:blip r:embed="rId2"/>
                <a:stretch>
                  <a:fillRect l="-456" t="-1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dirty="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73822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332551"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dirty="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73822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041885"/>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dirty="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041885"/>
                <a:ext cx="5783580" cy="848566"/>
              </a:xfrm>
              <a:prstGeom prst="rect">
                <a:avLst/>
              </a:prstGeom>
              <a:blipFill>
                <a:blip r:embed="rId5"/>
                <a:stretch>
                  <a:fillRect t="-101493" b="-156716"/>
                </a:stretch>
              </a:blipFill>
            </p:spPr>
            <p:txBody>
              <a:bodyPr/>
              <a:lstStyle/>
              <a:p>
                <a:r>
                  <a:rPr lang="en-US">
                    <a:noFill/>
                  </a:rPr>
                  <a:t> </a:t>
                </a:r>
              </a:p>
            </p:txBody>
          </p:sp>
        </mc:Fallback>
      </mc:AlternateContent>
      <p:pic>
        <p:nvPicPr>
          <p:cNvPr id="5" name="Picture 4" descr="A diagram of a graph&#10;&#10;Description automatically generated">
            <a:extLst>
              <a:ext uri="{FF2B5EF4-FFF2-40B4-BE49-F238E27FC236}">
                <a16:creationId xmlns:a16="http://schemas.microsoft.com/office/drawing/2014/main" id="{D3454107-5896-2851-8444-8BA6F02ABF8D}"/>
              </a:ext>
            </a:extLst>
          </p:cNvPr>
          <p:cNvPicPr>
            <a:picLocks noChangeAspect="1"/>
          </p:cNvPicPr>
          <p:nvPr/>
        </p:nvPicPr>
        <p:blipFill>
          <a:blip r:embed="rId6"/>
          <a:stretch>
            <a:fillRect/>
          </a:stretch>
        </p:blipFill>
        <p:spPr>
          <a:xfrm>
            <a:off x="7141107" y="107119"/>
            <a:ext cx="2002893" cy="956510"/>
          </a:xfrm>
          <a:prstGeom prst="rect">
            <a:avLst/>
          </a:prstGeom>
        </p:spPr>
      </p:pic>
    </p:spTree>
    <p:extLst>
      <p:ext uri="{BB962C8B-B14F-4D97-AF65-F5344CB8AC3E}">
        <p14:creationId xmlns:p14="http://schemas.microsoft.com/office/powerpoint/2010/main" val="423064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7" grpId="0" animBg="1"/>
      <p:bldP spid="18" grpId="0" animBg="1"/>
      <p:bldP spid="19" grpId="0"/>
      <p:bldP spid="20" grpId="0" animBg="1"/>
      <p:bldP spid="21" grpId="0" animBg="1"/>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Tahoma" panose="020B0604030504040204" pitchFamily="34" charset="0"/>
                <a:ea typeface="Tahoma" panose="020B0604030504040204" pitchFamily="34" charset="0"/>
                <a:cs typeface="Tahoma" panose="020B0604030504040204" pitchFamily="34" charset="0"/>
              </a:rPr>
              <a:t>Policy</a:t>
            </a:r>
            <a:r>
              <a:rPr lang="en-US" sz="2800" spc="4" dirty="0">
                <a:latin typeface="Tahoma" panose="020B0604030504040204" pitchFamily="34" charset="0"/>
                <a:ea typeface="Tahoma" panose="020B0604030504040204" pitchFamily="34" charset="0"/>
                <a:cs typeface="Tahoma" panose="020B0604030504040204" pitchFamily="34" charset="0"/>
              </a:rPr>
              <a:t> </a:t>
            </a:r>
            <a:r>
              <a:rPr lang="en-US" sz="2800" spc="-4" dirty="0">
                <a:latin typeface="Tahoma" panose="020B0604030504040204" pitchFamily="34" charset="0"/>
                <a:ea typeface="Tahoma" panose="020B0604030504040204" pitchFamily="34" charset="0"/>
                <a:cs typeface="Tahoma" panose="020B0604030504040204" pitchFamily="34" charset="0"/>
              </a:rPr>
              <a:t>Gradient </a:t>
            </a:r>
            <a:r>
              <a:rPr lang="en-US" sz="1800" spc="-4" dirty="0">
                <a:latin typeface="Tahoma" panose="020B0604030504040204" pitchFamily="34" charset="0"/>
                <a:ea typeface="Tahoma" panose="020B0604030504040204" pitchFamily="34" charset="0"/>
                <a:cs typeface="Tahoma" panose="020B0604030504040204" pitchFamily="34" charset="0"/>
              </a:rPr>
              <a:t>[Williams,</a:t>
            </a:r>
            <a:r>
              <a:rPr lang="en-US" sz="1800" spc="15"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1992]</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dirty="0">
                    <a:solidFill>
                      <a:schemeClr val="tx1"/>
                    </a:solidFill>
                  </a:rPr>
                  <a:t>This gives us the following update rule: </a:t>
                </a:r>
              </a:p>
              <a:p>
                <a:pPr marL="114300" indent="0">
                  <a:buNone/>
                </a:pPr>
                <a:endParaRPr lang="en-US" sz="1800" dirty="0">
                  <a:solidFill>
                    <a:schemeClr val="tx1"/>
                  </a:solidFill>
                </a:endParaRPr>
              </a:p>
              <a:p>
                <a:pPr marL="114300" indent="0">
                  <a:buNone/>
                </a:pPr>
                <a:endParaRPr lang="en-US" dirty="0">
                  <a:solidFill>
                    <a:schemeClr val="tx1"/>
                  </a:solidFill>
                </a:endParaRPr>
              </a:p>
              <a:p>
                <a:pPr marL="114300" indent="0">
                  <a:buNone/>
                </a:pPr>
                <a:br>
                  <a:rPr lang="en-US" dirty="0">
                    <a:solidFill>
                      <a:schemeClr val="tx1"/>
                    </a:solidFill>
                  </a:rPr>
                </a:br>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00B050"/>
                    </a:solidFill>
                  </a:rPr>
                  <a:t>large</a:t>
                </a:r>
                <a:r>
                  <a:rPr lang="en-US" dirty="0">
                    <a:solidFill>
                      <a:schemeClr val="tx1"/>
                    </a:solidFill>
                  </a:rPr>
                  <a:t>, we take proportionately </a:t>
                </a:r>
                <a:r>
                  <a:rPr lang="en-US" dirty="0">
                    <a:solidFill>
                      <a:srgbClr val="00B050"/>
                    </a:solidFill>
                  </a:rPr>
                  <a:t>large</a:t>
                </a:r>
                <a:r>
                  <a:rPr lang="en-US" dirty="0">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C00000"/>
                    </a:solidFill>
                  </a:rPr>
                  <a:t>small</a:t>
                </a:r>
                <a:r>
                  <a:rPr lang="en-US" dirty="0">
                    <a:solidFill>
                      <a:schemeClr val="tx1"/>
                    </a:solidFill>
                  </a:rPr>
                  <a:t>, we take proportionately </a:t>
                </a:r>
                <a:r>
                  <a:rPr lang="en-US" dirty="0">
                    <a:solidFill>
                      <a:srgbClr val="C00000"/>
                    </a:solidFill>
                  </a:rPr>
                  <a:t>small </a:t>
                </a:r>
                <a:r>
                  <a:rPr lang="en-US" dirty="0">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This is why it’s called “reinforcement learning”: </a:t>
            </a:r>
            <a:br>
              <a:rPr lang="en-US" sz="1800" dirty="0">
                <a:latin typeface="Corbel" panose="020B0503020204020204" pitchFamily="34" charset="0"/>
              </a:rPr>
            </a:br>
            <a:r>
              <a:rPr lang="en-US" sz="1800" dirty="0">
                <a:latin typeface="Corbel" panose="020B0503020204020204" pitchFamily="34" charset="0"/>
              </a:rPr>
              <a:t>we reinforce good actions, increasing the chance they happen again.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78234-F447-5EEB-54BF-E6B2EC8CEE3B}"/>
                  </a:ext>
                </a:extLst>
              </p:cNvPr>
              <p:cNvSpPr txBox="1"/>
              <p:nvPr/>
            </p:nvSpPr>
            <p:spPr>
              <a:xfrm>
                <a:off x="1208339" y="1491167"/>
                <a:ext cx="672338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𝜃</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r>
                                <a:rPr lang="en-US" sz="2800" i="1">
                                  <a:solidFill>
                                    <a:srgbClr val="0E0CC0"/>
                                  </a:solidFill>
                                  <a:latin typeface="Cambria Math" panose="02040503050406030204" pitchFamily="18" charset="0"/>
                                </a:rPr>
                                <m:t>𝑠</m:t>
                              </m:r>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r>
                            <a:rPr lang="en-US" sz="2800" i="1">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𝜃</m:t>
                              </m:r>
                            </m:sub>
                          </m:sSub>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log</m:t>
                              </m:r>
                            </m:fNa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𝑝</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𝑠</m:t>
                                  </m:r>
                                </m:e>
                              </m:d>
                            </m:e>
                          </m:func>
                        </m:e>
                      </m:nary>
                    </m:oMath>
                  </m:oMathPara>
                </a14:m>
                <a:endParaRPr lang="en-US" sz="2800" dirty="0"/>
              </a:p>
            </p:txBody>
          </p:sp>
        </mc:Choice>
        <mc:Fallback xmlns="">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208339" y="1491167"/>
                <a:ext cx="6723380" cy="1268552"/>
              </a:xfrm>
              <a:prstGeom prst="rect">
                <a:avLst/>
              </a:prstGeom>
              <a:blipFill>
                <a:blip r:embed="rId3"/>
                <a:stretch>
                  <a:fillRect t="-106931" b="-162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A5E4D4-8814-7E1E-3464-2F13E2B994A8}"/>
                  </a:ext>
                </a:extLst>
              </p:cNvPr>
              <p:cNvSpPr txBox="1"/>
              <p:nvPr/>
            </p:nvSpPr>
            <p:spPr>
              <a:xfrm>
                <a:off x="4815840" y="1061904"/>
                <a:ext cx="4049486"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latin typeface="Corbel" panose="020B0503020204020204" pitchFamily="34" charset="0"/>
                  </a:rPr>
                  <a:t>Note, </a:t>
                </a:r>
                <a14:m>
                  <m:oMath xmlns:m="http://schemas.openxmlformats.org/officeDocument/2006/math">
                    <m:r>
                      <a:rPr lang="fa-IR" sz="1600" i="1" smtClean="0">
                        <a:solidFill>
                          <a:srgbClr val="0E0CC0"/>
                        </a:solidFill>
                        <a:latin typeface="Cambria Math" panose="02040503050406030204" pitchFamily="18" charset="0"/>
                      </a:rPr>
                      <m:t>𝑅</m:t>
                    </m:r>
                    <m:d>
                      <m:dPr>
                        <m:ctrlPr>
                          <a:rPr lang="fa-IR" sz="1600" i="1">
                            <a:solidFill>
                              <a:srgbClr val="0E0CC0"/>
                            </a:solidFill>
                            <a:latin typeface="Cambria Math" panose="02040503050406030204" pitchFamily="18" charset="0"/>
                          </a:rPr>
                        </m:ctrlPr>
                      </m:dPr>
                      <m:e>
                        <m:r>
                          <a:rPr lang="en-US" sz="1600" i="1">
                            <a:solidFill>
                              <a:srgbClr val="0E0CC0"/>
                            </a:solidFill>
                            <a:latin typeface="Cambria Math" panose="02040503050406030204" pitchFamily="18" charset="0"/>
                          </a:rPr>
                          <m:t>𝑠</m:t>
                        </m:r>
                        <m:r>
                          <a:rPr lang="en-US" sz="1600" i="1">
                            <a:solidFill>
                              <a:srgbClr val="0E0CC0"/>
                            </a:solidFill>
                            <a:latin typeface="Cambria Math" panose="02040503050406030204" pitchFamily="18" charset="0"/>
                          </a:rPr>
                          <m:t>;</m:t>
                        </m:r>
                        <m:r>
                          <a:rPr lang="en-US" sz="1600" i="1">
                            <a:solidFill>
                              <a:srgbClr val="0E0CC0"/>
                            </a:solidFill>
                            <a:latin typeface="Cambria Math" panose="02040503050406030204" pitchFamily="18" charset="0"/>
                          </a:rPr>
                          <m:t>𝑝</m:t>
                        </m:r>
                      </m:e>
                    </m:d>
                    <m:r>
                      <a:rPr lang="en-US" sz="1600" i="1">
                        <a:latin typeface="Cambria Math" panose="02040503050406030204" pitchFamily="18" charset="0"/>
                      </a:rPr>
                      <m:t> </m:t>
                    </m:r>
                  </m:oMath>
                </a14:m>
                <a:r>
                  <a:rPr lang="en-US" sz="1600" dirty="0">
                    <a:latin typeface="Corbel" panose="020B0503020204020204" pitchFamily="34" charset="0"/>
                  </a:rPr>
                  <a:t>could be any arbitrary, non-differentiable reward function that we design. </a:t>
                </a:r>
              </a:p>
            </p:txBody>
          </p:sp>
        </mc:Choice>
        <mc:Fallback xmlns="">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815840" y="1061904"/>
                <a:ext cx="4049486" cy="566578"/>
              </a:xfrm>
              <a:prstGeom prst="wedgeRoundRectCallout">
                <a:avLst>
                  <a:gd name="adj1" fmla="val -35716"/>
                  <a:gd name="adj2" fmla="val 75378"/>
                  <a:gd name="adj3" fmla="val 16667"/>
                </a:avLst>
              </a:prstGeom>
              <a:blipFill>
                <a:blip r:embed="rId4"/>
                <a:stretch>
                  <a:fillRect l="-312" t="-3448" r="-1558"/>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pic>
        <p:nvPicPr>
          <p:cNvPr id="7" name="Picture 6" descr="A diagram of a graph&#10;&#10;Description automatically generated">
            <a:extLst>
              <a:ext uri="{FF2B5EF4-FFF2-40B4-BE49-F238E27FC236}">
                <a16:creationId xmlns:a16="http://schemas.microsoft.com/office/drawing/2014/main" id="{783076E0-23D5-4BBB-78E8-0D02C4B589C7}"/>
              </a:ext>
            </a:extLst>
          </p:cNvPr>
          <p:cNvPicPr>
            <a:picLocks noChangeAspect="1"/>
          </p:cNvPicPr>
          <p:nvPr/>
        </p:nvPicPr>
        <p:blipFill>
          <a:blip r:embed="rId5"/>
          <a:stretch>
            <a:fillRect/>
          </a:stretch>
        </p:blipFill>
        <p:spPr>
          <a:xfrm>
            <a:off x="7141107" y="107119"/>
            <a:ext cx="2002893" cy="956510"/>
          </a:xfrm>
          <a:prstGeom prst="rect">
            <a:avLst/>
          </a:prstGeom>
        </p:spPr>
      </p:pic>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First collect a dataset of human preferences</a:t>
            </a:r>
          </a:p>
          <a:p>
            <a:pPr lvl="1"/>
            <a:r>
              <a:rPr lang="en-US" dirty="0"/>
              <a:t>Present multiple outputs to human annotators and ask them to rank the output based on preferability</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sp>
        <p:nvSpPr>
          <p:cNvPr id="62" name="TextBox 61">
            <a:extLst>
              <a:ext uri="{FF2B5EF4-FFF2-40B4-BE49-F238E27FC236}">
                <a16:creationId xmlns:a16="http://schemas.microsoft.com/office/drawing/2014/main" id="{C0E9F030-9E1F-C76A-0E40-CE89BAD14DFE}"/>
              </a:ext>
            </a:extLst>
          </p:cNvPr>
          <p:cNvSpPr txBox="1"/>
          <p:nvPr/>
        </p:nvSpPr>
        <p:spPr>
          <a:xfrm>
            <a:off x="4838993" y="2095502"/>
            <a:ext cx="2199708" cy="523220"/>
          </a:xfrm>
          <a:prstGeom prst="rect">
            <a:avLst/>
          </a:prstGeom>
          <a:noFill/>
        </p:spPr>
        <p:txBody>
          <a:bodyPr wrap="square">
            <a:spAutoFit/>
          </a:bodyPr>
          <a:lstStyle/>
          <a:p>
            <a:r>
              <a:rPr lang="en-US" dirty="0"/>
              <a:t>Human annotators specify their preferences</a:t>
            </a:r>
          </a:p>
        </p:txBody>
      </p:sp>
    </p:spTree>
    <p:extLst>
      <p:ext uri="{BB962C8B-B14F-4D97-AF65-F5344CB8AC3E}">
        <p14:creationId xmlns:p14="http://schemas.microsoft.com/office/powerpoint/2010/main" val="3965927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(2)</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Using this data, we can train a reward model</a:t>
            </a:r>
          </a:p>
          <a:p>
            <a:pPr lvl="1"/>
            <a:r>
              <a:rPr lang="en-US" dirty="0"/>
              <a:t>The reward model returns a scalar reward which should numerically represent the human preference. </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544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(3)</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We want to learn a policy (a Language Model) that optimizes against the reward model</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9C2BB5F-5D26-1C88-A1E6-3F007212E16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4776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(4)</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Periodically train the reward model with more samples and human feedback</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29442862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One missing ingredient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It turns out that this approach doesn’t quite work. (Any guesses why?)</a:t>
            </a:r>
          </a:p>
          <a:p>
            <a:pPr lvl="1"/>
            <a:r>
              <a:rPr lang="en-US" dirty="0"/>
              <a:t>The policy will learn to “cheat”.</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3366020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Human</a:t>
            </a:r>
          </a:p>
          <a:p>
            <a:pPr>
              <a:lnSpc>
                <a:spcPct val="150000"/>
              </a:lnSpc>
            </a:pPr>
            <a:r>
              <a:rPr lang="en-US" dirty="0">
                <a:latin typeface="Corbel" panose="020B0503020204020204" pitchFamily="34" charset="0"/>
              </a:rPr>
              <a:t>neither as we don’t know much about their background or experience. </a:t>
            </a: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
        <p:nvSpPr>
          <p:cNvPr id="4" name="Rounded Rectangle 3">
            <a:extLst>
              <a:ext uri="{FF2B5EF4-FFF2-40B4-BE49-F238E27FC236}">
                <a16:creationId xmlns:a16="http://schemas.microsoft.com/office/drawing/2014/main" id="{D34E1455-CE76-A20A-9384-53C894997DB7}"/>
              </a:ext>
            </a:extLst>
          </p:cNvPr>
          <p:cNvSpPr/>
          <p:nvPr/>
        </p:nvSpPr>
        <p:spPr>
          <a:xfrm>
            <a:off x="707666" y="3965094"/>
            <a:ext cx="7911667"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(misalignment) between pre-training and </a:t>
            </a:r>
            <a:r>
              <a:rPr lang="en-US" sz="1800" spc="-8" dirty="0">
                <a:solidFill>
                  <a:srgbClr val="C00000"/>
                </a:solidFill>
                <a:latin typeface="Corbel" panose="020B0503020204020204" pitchFamily="34" charset="0"/>
                <a:cs typeface="Calibri"/>
              </a:rPr>
              <a:t>human values.</a:t>
            </a:r>
            <a:endParaRPr lang="en-US" sz="1800" dirty="0">
              <a:solidFill>
                <a:schemeClr val="tx1"/>
              </a:solidFill>
            </a:endParaRPr>
          </a:p>
        </p:txBody>
      </p:sp>
    </p:spTree>
    <p:extLst>
      <p:ext uri="{BB962C8B-B14F-4D97-AF65-F5344CB8AC3E}">
        <p14:creationId xmlns:p14="http://schemas.microsoft.com/office/powerpoint/2010/main" val="18171042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One missing ingredient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a:xfrm>
                <a:off x="533919" y="1275796"/>
                <a:ext cx="8438631" cy="3192428"/>
              </a:xfrm>
            </p:spPr>
            <p:txBody>
              <a:bodyPr/>
              <a:lstStyle/>
              <a:p>
                <a:r>
                  <a:rPr lang="en-US" dirty="0"/>
                  <a:t>Will learn to produce an output that would get a </a:t>
                </a:r>
                <a:r>
                  <a:rPr lang="en-US" b="1" dirty="0"/>
                  <a:t>high</a:t>
                </a:r>
                <a:r>
                  <a:rPr lang="en-US" dirty="0"/>
                  <a:t> reward but is </a:t>
                </a:r>
                <a:r>
                  <a:rPr lang="en-US" b="1" dirty="0"/>
                  <a:t>gibberish</a:t>
                </a:r>
                <a:r>
                  <a:rPr lang="en-US" dirty="0"/>
                  <a:t> or </a:t>
                </a:r>
                <a:r>
                  <a:rPr lang="en-US" b="1" dirty="0"/>
                  <a:t>irrelevant </a:t>
                </a:r>
                <a:r>
                  <a:rPr lang="en-US" dirty="0"/>
                  <a:t>to the prompt.</a:t>
                </a:r>
              </a:p>
              <a:p>
                <a:r>
                  <a:rPr lang="en-US" dirty="0"/>
                  <a:t>Note, </a:t>
                </a:r>
                <a:r>
                  <a:rPr lang="en-US" sz="1600" dirty="0"/>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600" dirty="0"/>
                  <a:t> is trained on natural inputs, it may not generalize to unnatural inputs. </a:t>
                </a:r>
                <a:endParaRPr lang="en-US" dirty="0"/>
              </a:p>
            </p:txBody>
          </p:sp>
        </mc:Choice>
        <mc:Fallback xmlns="">
          <p:sp>
            <p:nvSpPr>
              <p:cNvPr id="3" name="Text Placeholder 2">
                <a:extLst>
                  <a:ext uri="{FF2B5EF4-FFF2-40B4-BE49-F238E27FC236}">
                    <a16:creationId xmlns:a16="http://schemas.microsoft.com/office/drawing/2014/main" id="{4220211D-5879-408E-C935-ACF3273EAEEA}"/>
                  </a:ext>
                </a:extLst>
              </p:cNvPr>
              <p:cNvSpPr>
                <a:spLocks noGrp="1" noRot="1" noChangeAspect="1" noMove="1" noResize="1" noEditPoints="1" noAdjustHandles="1" noChangeArrowheads="1" noChangeShapeType="1" noTextEdit="1"/>
              </p:cNvSpPr>
              <p:nvPr>
                <p:ph type="body" sz="quarter" idx="16"/>
              </p:nvPr>
            </p:nvSpPr>
            <p:spPr>
              <a:xfrm>
                <a:off x="533919" y="1275796"/>
                <a:ext cx="8438631" cy="3192428"/>
              </a:xfrm>
              <a:blipFill>
                <a:blip r:embed="rId2"/>
                <a:stretch>
                  <a:fillRect l="-451" t="-1587" r="-30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3"/>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4"/>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5"/>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
        <p:nvSpPr>
          <p:cNvPr id="12" name="TextBox 11">
            <a:extLst>
              <a:ext uri="{FF2B5EF4-FFF2-40B4-BE49-F238E27FC236}">
                <a16:creationId xmlns:a16="http://schemas.microsoft.com/office/drawing/2014/main" id="{A765C931-6E8F-C2EE-6CCE-50A0F10D8A02}"/>
              </a:ext>
            </a:extLst>
          </p:cNvPr>
          <p:cNvSpPr txBox="1"/>
          <p:nvPr/>
        </p:nvSpPr>
        <p:spPr>
          <a:xfrm>
            <a:off x="5813251" y="422598"/>
            <a:ext cx="2796829"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How do you resolve this? 🤔</a:t>
            </a:r>
          </a:p>
        </p:txBody>
      </p:sp>
    </p:spTree>
    <p:extLst>
      <p:ext uri="{BB962C8B-B14F-4D97-AF65-F5344CB8AC3E}">
        <p14:creationId xmlns:p14="http://schemas.microsoft.com/office/powerpoint/2010/main" val="3777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800" dirty="0">
                <a:latin typeface="Tahoma" panose="020B0604030504040204" pitchFamily="34" charset="0"/>
                <a:ea typeface="Tahoma" panose="020B0604030504040204" pitchFamily="34" charset="0"/>
                <a:cs typeface="Tahoma" panose="020B0604030504040204" pitchFamily="34" charset="0"/>
              </a:rPr>
              <a:t>Regularizing with Pre-trained Model </a:t>
            </a:r>
          </a:p>
        </p:txBody>
      </p:sp>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normAutofit/>
          </a:bodyPr>
          <a:lstStyle/>
          <a:p>
            <a:r>
              <a:rPr lang="en-US" sz="1700" b="1" dirty="0"/>
              <a:t>Solution: </a:t>
            </a:r>
            <a:r>
              <a:rPr lang="en-US" sz="1700" dirty="0"/>
              <a:t>add a penalty term that penalizes too much deviations from the distribution of the pre-trained LM. </a:t>
            </a:r>
          </a:p>
          <a:p>
            <a:pPr marL="114300" indent="0" algn="ctr">
              <a:buNone/>
            </a:pPr>
            <a:endParaRPr lang="en-US" sz="1700" dirty="0"/>
          </a:p>
          <a:p>
            <a:endParaRPr lang="en-US" sz="1700" dirty="0"/>
          </a:p>
          <a:p>
            <a:endParaRPr lang="en-US" sz="1700" spc="-4" dirty="0"/>
          </a:p>
          <a:p>
            <a:endParaRPr lang="en-US" sz="1700" spc="-4" dirty="0"/>
          </a:p>
          <a:p>
            <a:r>
              <a:rPr lang="en-US" sz="1700" spc="-4" dirty="0"/>
              <a:t>This </a:t>
            </a:r>
            <a:r>
              <a:rPr lang="en-US" sz="1700" spc="-11" dirty="0"/>
              <a:t>prevents</a:t>
            </a:r>
            <a:r>
              <a:rPr lang="en-US" sz="1700" spc="11" dirty="0"/>
              <a:t> </a:t>
            </a:r>
            <a:r>
              <a:rPr lang="en-US" sz="1700" spc="-4" dirty="0"/>
              <a:t>the policy model </a:t>
            </a:r>
            <a:r>
              <a:rPr lang="en-US" sz="1700" spc="-11" dirty="0"/>
              <a:t>from</a:t>
            </a:r>
            <a:r>
              <a:rPr lang="en-US" sz="1700" dirty="0"/>
              <a:t> </a:t>
            </a:r>
            <a:r>
              <a:rPr lang="en-US" sz="1700" spc="-8" dirty="0"/>
              <a:t>diverging</a:t>
            </a:r>
            <a:r>
              <a:rPr lang="en-US" sz="1700" dirty="0"/>
              <a:t> </a:t>
            </a:r>
            <a:r>
              <a:rPr lang="en-US" sz="1700" spc="-8" dirty="0"/>
              <a:t>too </a:t>
            </a:r>
            <a:r>
              <a:rPr lang="en-US" sz="1700" spc="-11" dirty="0"/>
              <a:t>far</a:t>
            </a:r>
            <a:r>
              <a:rPr lang="en-US" sz="1700" spc="8" dirty="0"/>
              <a:t> </a:t>
            </a:r>
            <a:r>
              <a:rPr lang="en-US" sz="1700" spc="-11" dirty="0"/>
              <a:t>from </a:t>
            </a:r>
            <a:r>
              <a:rPr lang="en-US" sz="1700" spc="-330" dirty="0"/>
              <a:t> </a:t>
            </a:r>
            <a:r>
              <a:rPr lang="en-US" sz="1700" dirty="0"/>
              <a:t>the</a:t>
            </a:r>
            <a:r>
              <a:rPr lang="en-US" sz="1700" spc="-4" dirty="0"/>
              <a:t> </a:t>
            </a:r>
            <a:r>
              <a:rPr lang="en-US" sz="1700" spc="-8" dirty="0"/>
              <a:t>pretrained </a:t>
            </a:r>
            <a:r>
              <a:rPr lang="en-US" sz="1700" dirty="0"/>
              <a:t>model.</a:t>
            </a:r>
            <a:r>
              <a:rPr lang="en-US" sz="1700" spc="4" dirty="0"/>
              <a:t> </a:t>
            </a:r>
          </a:p>
          <a:p>
            <a:r>
              <a:rPr lang="en-US" sz="1700" spc="4" dirty="0"/>
              <a:t>The above regularization is equivalent to adding a KL-divergence regularization term. You will see/prove the details in HW7!! </a:t>
            </a:r>
            <a:endParaRPr lang="en-US" sz="17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88B92-B7A8-39B9-BE6A-8972C062BBCC}"/>
                  </a:ext>
                </a:extLst>
              </p:cNvPr>
              <p:cNvSpPr txBox="1"/>
              <p:nvPr/>
            </p:nvSpPr>
            <p:spPr>
              <a:xfrm>
                <a:off x="1763905" y="2188953"/>
                <a:ext cx="4903321" cy="929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fa-IR" sz="2400" i="1">
                                      <a:solidFill>
                                        <a:srgbClr val="00B050"/>
                                      </a:solidFill>
                                      <a:latin typeface="Cambria Math" panose="02040503050406030204" pitchFamily="18" charset="0"/>
                                    </a:rPr>
                                  </m:ctrlPr>
                                </m:sSupPr>
                                <m:e>
                                  <m:r>
                                    <a:rPr lang="fa-IR" sz="2400" i="1">
                                      <a:solidFill>
                                        <a:srgbClr val="00B050"/>
                                      </a:solidFill>
                                      <a:latin typeface="Cambria Math" panose="02040503050406030204" pitchFamily="18" charset="0"/>
                                    </a:rPr>
                                    <m:t>𝑝</m:t>
                                  </m:r>
                                </m:e>
                                <m:sup>
                                  <m:r>
                                    <a:rPr lang="fa-IR" sz="2400" i="1">
                                      <a:solidFill>
                                        <a:srgbClr val="00B050"/>
                                      </a:solidFill>
                                      <a:latin typeface="Cambria Math" panose="02040503050406030204" pitchFamily="18" charset="0"/>
                                    </a:rPr>
                                    <m:t>𝑅𝐿</m:t>
                                  </m:r>
                                </m:sup>
                              </m:s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2188953"/>
                <a:ext cx="4903321" cy="929870"/>
              </a:xfrm>
              <a:prstGeom prst="rect">
                <a:avLst/>
              </a:prstGeom>
              <a:blipFill>
                <a:blip r:embed="rId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156985-AE27-BACB-CD1B-3FB6789B405D}"/>
                  </a:ext>
                </a:extLst>
              </p:cNvPr>
              <p:cNvSpPr txBox="1"/>
              <p:nvPr/>
            </p:nvSpPr>
            <p:spPr>
              <a:xfrm>
                <a:off x="6857999" y="2121015"/>
                <a:ext cx="2095501" cy="861675"/>
              </a:xfrm>
              <a:prstGeom prst="wedgeRoundRectCallout">
                <a:avLst>
                  <a:gd name="adj1" fmla="val -57819"/>
                  <a:gd name="adj2" fmla="val 187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libri"/>
                  </a:rPr>
                  <a:t>pay</a:t>
                </a:r>
                <a:r>
                  <a:rPr lang="en-US" sz="2000" spc="-34" dirty="0">
                    <a:latin typeface="Corbel" panose="020B0503020204020204" pitchFamily="34" charset="0"/>
                    <a:cs typeface="Calibri"/>
                  </a:rPr>
                  <a:t> </a:t>
                </a:r>
                <a:r>
                  <a:rPr lang="en-US" sz="2000" dirty="0">
                    <a:latin typeface="Corbel" panose="020B0503020204020204" pitchFamily="34" charset="0"/>
                    <a:cs typeface="Calibri"/>
                  </a:rPr>
                  <a:t>a</a:t>
                </a:r>
                <a:r>
                  <a:rPr lang="en-US" sz="2000" spc="-26" dirty="0">
                    <a:latin typeface="Corbel" panose="020B0503020204020204" pitchFamily="34" charset="0"/>
                    <a:cs typeface="Calibri"/>
                  </a:rPr>
                  <a:t> </a:t>
                </a:r>
                <a:r>
                  <a:rPr lang="en-US" sz="2000" spc="-4" dirty="0">
                    <a:latin typeface="Corbel" panose="020B0503020204020204" pitchFamily="34" charset="0"/>
                    <a:cs typeface="Calibri"/>
                  </a:rPr>
                  <a:t>price</a:t>
                </a:r>
                <a:r>
                  <a:rPr lang="en-US" sz="2000" spc="-26" dirty="0">
                    <a:latin typeface="Corbel" panose="020B0503020204020204" pitchFamily="34" charset="0"/>
                    <a:cs typeface="Calibri"/>
                  </a:rPr>
                  <a:t> </a:t>
                </a:r>
                <a:r>
                  <a:rPr lang="en-US" sz="2000" dirty="0">
                    <a:latin typeface="Corbel" panose="020B0503020204020204" pitchFamily="34" charset="0"/>
                    <a:cs typeface="Calibri"/>
                  </a:rPr>
                  <a:t>when</a:t>
                </a:r>
                <a:endParaRPr lang="en-US" sz="2000" i="1" dirty="0">
                  <a:solidFill>
                    <a:srgbClr val="00B050"/>
                  </a:solidFill>
                  <a:latin typeface="Cambria Math" panose="02040503050406030204" pitchFamily="18" charset="0"/>
                </a:endParaRPr>
              </a:p>
              <a:p>
                <a:pPr marL="47625" algn="ctr">
                  <a:spcBef>
                    <a:spcPts val="75"/>
                  </a:spcBef>
                  <a:tabLst>
                    <a:tab pos="489585" algn="l"/>
                    <a:tab pos="758189" algn="l"/>
                    <a:tab pos="1446848" algn="l"/>
                  </a:tabLst>
                </a:pPr>
                <a14:m>
                  <m:oMath xmlns:m="http://schemas.openxmlformats.org/officeDocument/2006/math">
                    <m:sSubSup>
                      <m:sSubSupPr>
                        <m:ctrlPr>
                          <a:rPr lang="fa-IR" sz="2000" i="1">
                            <a:solidFill>
                              <a:srgbClr val="00B050"/>
                            </a:solidFill>
                            <a:latin typeface="Cambria Math" panose="02040503050406030204" pitchFamily="18" charset="0"/>
                          </a:rPr>
                        </m:ctrlPr>
                      </m:sSubSupPr>
                      <m:e>
                        <m:r>
                          <a:rPr lang="fa-IR" sz="2000" i="1">
                            <a:solidFill>
                              <a:srgbClr val="00B050"/>
                            </a:solidFill>
                            <a:latin typeface="Cambria Math" panose="02040503050406030204" pitchFamily="18" charset="0"/>
                          </a:rPr>
                          <m:t>𝑝</m:t>
                        </m:r>
                      </m:e>
                      <m:sub/>
                      <m:sup>
                        <m:r>
                          <a:rPr lang="fa-IR" sz="2000" i="1">
                            <a:solidFill>
                              <a:srgbClr val="00B050"/>
                            </a:solidFill>
                            <a:latin typeface="Cambria Math" panose="02040503050406030204" pitchFamily="18" charset="0"/>
                          </a:rPr>
                          <m:t>𝑅𝐿</m:t>
                        </m:r>
                      </m:sup>
                    </m:sSub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oMath>
                </a14:m>
                <a:r>
                  <a:rPr lang="fa-IR" sz="2000" dirty="0">
                    <a:latin typeface="Cambria Math"/>
                    <a:cs typeface="Cambria Math"/>
                  </a:rPr>
                  <a:t> &gt; </a:t>
                </a:r>
                <a14:m>
                  <m:oMath xmlns:m="http://schemas.openxmlformats.org/officeDocument/2006/math">
                    <m:sSup>
                      <m:sSupPr>
                        <m:ctrlPr>
                          <a:rPr lang="fa-IR" sz="2000" i="1">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fa-IR" sz="2000" i="1">
                            <a:solidFill>
                              <a:srgbClr val="C00000"/>
                            </a:solidFill>
                            <a:latin typeface="Cambria Math" panose="02040503050406030204" pitchFamily="18" charset="0"/>
                          </a:rPr>
                          <m:t>𝑃𝑇</m:t>
                        </m:r>
                      </m:sup>
                    </m:sSup>
                    <m:r>
                      <a:rPr lang="fa-IR" sz="2000" i="1">
                        <a:solidFill>
                          <a:srgbClr val="C00000"/>
                        </a:solidFill>
                        <a:latin typeface="Cambria Math" panose="02040503050406030204" pitchFamily="18" charset="0"/>
                      </a:rPr>
                      <m:t>(</m:t>
                    </m:r>
                    <m:r>
                      <a:rPr lang="fa-IR" sz="2000" i="1">
                        <a:solidFill>
                          <a:srgbClr val="C00000"/>
                        </a:solidFill>
                        <a:latin typeface="Cambria Math" panose="02040503050406030204" pitchFamily="18" charset="0"/>
                      </a:rPr>
                      <m:t>𝑠</m:t>
                    </m:r>
                    <m:r>
                      <a:rPr lang="fa-IR" sz="2000" i="1">
                        <a:solidFill>
                          <a:srgbClr val="C00000"/>
                        </a:solidFill>
                        <a:latin typeface="Cambria Math" panose="02040503050406030204" pitchFamily="18" charset="0"/>
                      </a:rPr>
                      <m:t>)</m:t>
                    </m:r>
                  </m:oMath>
                </a14:m>
                <a:endParaRPr lang="fa-IR" sz="2000" dirty="0">
                  <a:latin typeface="Cambria Math"/>
                  <a:cs typeface="Cambria Math"/>
                </a:endParaRPr>
              </a:p>
            </p:txBody>
          </p:sp>
        </mc:Choice>
        <mc:Fallback xmlns="">
          <p:sp>
            <p:nvSpPr>
              <p:cNvPr id="6" name="TextBox 5">
                <a:extLst>
                  <a:ext uri="{FF2B5EF4-FFF2-40B4-BE49-F238E27FC236}">
                    <a16:creationId xmlns:a16="http://schemas.microsoft.com/office/drawing/2014/main" id="{DA156985-AE27-BACB-CD1B-3FB6789B405D}"/>
                  </a:ext>
                </a:extLst>
              </p:cNvPr>
              <p:cNvSpPr txBox="1">
                <a:spLocks noRot="1" noChangeAspect="1" noMove="1" noResize="1" noEditPoints="1" noAdjustHandles="1" noChangeArrowheads="1" noChangeShapeType="1" noTextEdit="1"/>
              </p:cNvSpPr>
              <p:nvPr/>
            </p:nvSpPr>
            <p:spPr>
              <a:xfrm>
                <a:off x="6857999" y="2121015"/>
                <a:ext cx="2095501" cy="861675"/>
              </a:xfrm>
              <a:prstGeom prst="wedgeRoundRectCallout">
                <a:avLst>
                  <a:gd name="adj1" fmla="val -57819"/>
                  <a:gd name="adj2" fmla="val 18785"/>
                  <a:gd name="adj3" fmla="val 16667"/>
                </a:avLst>
              </a:prstGeom>
              <a:blipFill>
                <a:blip r:embed="rId4"/>
                <a:stretch>
                  <a:fillRect r="-2222" b="-4286"/>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extLst>
    <p:ext uri="{6950BFC3-D8DA-4A85-94F7-54DA5524770B}">
      <p188:commentRel xmlns:p188="http://schemas.microsoft.com/office/powerpoint/2018/8/main" r:id="rId2"/>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RLHF:</a:t>
            </a:r>
            <a:r>
              <a:rPr lang="en-US" spc="-4" dirty="0">
                <a:latin typeface="Tahoma" panose="020B0604030504040204" pitchFamily="34" charset="0"/>
                <a:ea typeface="Tahoma" panose="020B0604030504040204" pitchFamily="34" charset="0"/>
                <a:cs typeface="Tahoma" panose="020B0604030504040204" pitchFamily="34" charset="0"/>
              </a:rPr>
              <a:t> Putting</a:t>
            </a:r>
            <a:r>
              <a:rPr lang="en-US" spc="1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it</a:t>
            </a:r>
            <a:r>
              <a:rPr lang="en-US" spc="-8"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All</a:t>
            </a:r>
            <a:r>
              <a:rPr lang="en-US" spc="8" dirty="0">
                <a:latin typeface="Tahoma" panose="020B0604030504040204" pitchFamily="34" charset="0"/>
                <a:ea typeface="Tahoma" panose="020B0604030504040204" pitchFamily="34" charset="0"/>
                <a:cs typeface="Tahoma" panose="020B0604030504040204" pitchFamily="34" charset="0"/>
              </a:rPr>
              <a:t> </a:t>
            </a:r>
            <a:r>
              <a:rPr lang="en-US" sz="2800" spc="8" dirty="0">
                <a:latin typeface="Tahoma" panose="020B0604030504040204" pitchFamily="34" charset="0"/>
                <a:ea typeface="Tahoma" panose="020B0604030504040204" pitchFamily="34" charset="0"/>
                <a:cs typeface="Tahoma" panose="020B0604030504040204" pitchFamily="34" charset="0"/>
              </a:rPr>
              <a:t>T</a:t>
            </a:r>
            <a:r>
              <a:rPr lang="en-US" sz="2800" dirty="0">
                <a:latin typeface="Tahoma" panose="020B0604030504040204" pitchFamily="34" charset="0"/>
                <a:ea typeface="Tahoma" panose="020B0604030504040204" pitchFamily="34" charset="0"/>
                <a:cs typeface="Tahoma" panose="020B0604030504040204" pitchFamily="34" charset="0"/>
              </a:rPr>
              <a:t>ogether</a:t>
            </a:r>
            <a:r>
              <a:rPr lang="en-US" sz="2800" spc="8" dirty="0">
                <a:latin typeface="Tahoma" panose="020B0604030504040204" pitchFamily="34" charset="0"/>
                <a:ea typeface="Tahoma" panose="020B0604030504040204" pitchFamily="34" charset="0"/>
                <a:cs typeface="Tahoma" panose="020B0604030504040204" pitchFamily="34" charset="0"/>
              </a:rPr>
              <a:t> </a:t>
            </a:r>
            <a:r>
              <a:rPr lang="en-US" sz="1200" spc="-4" dirty="0">
                <a:latin typeface="Tahoma" panose="020B0604030504040204" pitchFamily="34" charset="0"/>
                <a:ea typeface="Tahoma" panose="020B0604030504040204" pitchFamily="34" charset="0"/>
                <a:cs typeface="Tahoma" panose="020B0604030504040204" pitchFamily="34" charset="0"/>
              </a:rPr>
              <a:t>[</a:t>
            </a:r>
            <a:r>
              <a:rPr lang="en-US" sz="1200" u="heavy" spc="-4" dirty="0" err="1">
                <a:uFill>
                  <a:solidFill>
                    <a:srgbClr val="007B92"/>
                  </a:solidFill>
                </a:uFill>
                <a:latin typeface="Tahoma" panose="020B0604030504040204" pitchFamily="34" charset="0"/>
                <a:ea typeface="Tahoma" panose="020B0604030504040204" pitchFamily="34" charset="0"/>
                <a:cs typeface="Tahoma" panose="020B0604030504040204" pitchFamily="34" charset="0"/>
              </a:rPr>
              <a:t>Stiennon</a:t>
            </a:r>
            <a:r>
              <a:rPr lang="en-US" sz="1200" u="heavy" spc="-4"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 </a:t>
            </a:r>
            <a:r>
              <a:rPr lang="en-US" sz="1200" u="heavy"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et al.</a:t>
            </a:r>
            <a:r>
              <a:rPr lang="en-US" sz="1200" u="heavy" spc="-15"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 </a:t>
            </a:r>
            <a:r>
              <a:rPr lang="en-US" sz="1200" u="heavy" spc="-4"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2020</a:t>
            </a:r>
            <a:r>
              <a:rPr lang="en-US" sz="1200" spc="-4" dirty="0">
                <a:latin typeface="Tahoma" panose="020B0604030504040204" pitchFamily="34" charset="0"/>
                <a:ea typeface="Tahoma" panose="020B0604030504040204" pitchFamily="34" charset="0"/>
                <a:cs typeface="Tahoma" panose="020B0604030504040204" pitchFamily="34" charset="0"/>
              </a:rPr>
              <a:t>]</a:t>
            </a:r>
            <a:endParaRPr lang="en-US" sz="16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lstStyle/>
              <a:p>
                <a:pPr>
                  <a:buFont typeface="+mj-lt"/>
                  <a:buAutoNum type="arabicPeriod"/>
                </a:pPr>
                <a:r>
                  <a:rPr lang="en-US" dirty="0"/>
                  <a:t>Select a pre-trained generative model as your base: </a:t>
                </a:r>
                <a14:m>
                  <m:oMath xmlns:m="http://schemas.openxmlformats.org/officeDocument/2006/math">
                    <m:sSubSup>
                      <m:sSubSupPr>
                        <m:ctrlPr>
                          <a:rPr lang="en-US" i="1" spc="38" smtClean="0">
                            <a:solidFill>
                              <a:srgbClr val="C00000"/>
                            </a:solidFill>
                            <a:latin typeface="Cambria Math" panose="02040503050406030204" pitchFamily="18" charset="0"/>
                            <a:cs typeface="Cambria Math"/>
                          </a:rPr>
                        </m:ctrlPr>
                      </m:sSubSupPr>
                      <m:e>
                        <m:r>
                          <a:rPr lang="en-US" i="1" spc="38">
                            <a:solidFill>
                              <a:srgbClr val="C00000"/>
                            </a:solidFill>
                            <a:latin typeface="Cambria Math" panose="02040503050406030204" pitchFamily="18" charset="0"/>
                            <a:cs typeface="Cambria Math"/>
                          </a:rPr>
                          <m:t>𝑝</m:t>
                        </m:r>
                      </m:e>
                      <m:sub>
                        <m:r>
                          <a:rPr lang="en-US" i="1" spc="38">
                            <a:solidFill>
                              <a:srgbClr val="C00000"/>
                            </a:solidFill>
                            <a:latin typeface="Cambria Math" panose="02040503050406030204" pitchFamily="18" charset="0"/>
                            <a:cs typeface="Cambria Math"/>
                          </a:rPr>
                          <m:t>𝜃</m:t>
                        </m:r>
                      </m:sub>
                      <m:sup>
                        <m:r>
                          <a:rPr lang="en-US" b="0" i="1" spc="38" smtClean="0">
                            <a:solidFill>
                              <a:srgbClr val="C00000"/>
                            </a:solidFill>
                            <a:latin typeface="Cambria Math" panose="02040503050406030204" pitchFamily="18" charset="0"/>
                            <a:cs typeface="Cambria Math"/>
                          </a:rPr>
                          <m:t>𝑃𝑇</m:t>
                        </m:r>
                      </m:sup>
                    </m:sSubSup>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e>
                    </m:d>
                  </m:oMath>
                </a14:m>
                <a:endParaRPr lang="en-US" dirty="0"/>
              </a:p>
              <a:p>
                <a:pPr>
                  <a:buFont typeface="+mj-lt"/>
                  <a:buAutoNum type="arabicPeriod"/>
                </a:pPr>
                <a:r>
                  <a:rPr lang="en-US" dirty="0"/>
                  <a:t>Build a reward model </a:t>
                </a:r>
                <a14:m>
                  <m:oMath xmlns:m="http://schemas.openxmlformats.org/officeDocument/2006/math">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that </a:t>
                </a:r>
                <a:r>
                  <a:rPr lang="en-US" spc="-4" dirty="0"/>
                  <a:t>produces scalar </a:t>
                </a:r>
                <a:r>
                  <a:rPr lang="en-US" dirty="0"/>
                  <a:t>rewards </a:t>
                </a:r>
                <a:r>
                  <a:rPr lang="en-US" spc="-4" dirty="0"/>
                  <a:t>for outputs, </a:t>
                </a:r>
                <a:r>
                  <a:rPr lang="en-US" dirty="0"/>
                  <a:t>trained </a:t>
                </a:r>
                <a:r>
                  <a:rPr lang="en-US" spc="-4" dirty="0"/>
                  <a:t>on </a:t>
                </a:r>
                <a:r>
                  <a:rPr lang="en-US" dirty="0"/>
                  <a:t>a </a:t>
                </a:r>
                <a:r>
                  <a:rPr lang="en-US" spc="-398" dirty="0"/>
                  <a:t> </a:t>
                </a:r>
                <a:r>
                  <a:rPr lang="en-US" spc="-4" dirty="0"/>
                  <a:t>dataset</a:t>
                </a:r>
                <a:r>
                  <a:rPr lang="en-US" spc="-15" dirty="0"/>
                  <a:t> </a:t>
                </a:r>
                <a:r>
                  <a:rPr lang="en-US" spc="-4" dirty="0"/>
                  <a:t>of human</a:t>
                </a:r>
                <a:r>
                  <a:rPr lang="en-US" spc="-11" dirty="0"/>
                  <a:t> </a:t>
                </a:r>
                <a:r>
                  <a:rPr lang="en-US" dirty="0"/>
                  <a:t>comparisons</a:t>
                </a:r>
              </a:p>
              <a:p>
                <a:pPr>
                  <a:buFont typeface="+mj-lt"/>
                  <a:buAutoNum type="arabicPeriod"/>
                </a:pPr>
                <a:r>
                  <a:rPr lang="en-US" dirty="0"/>
                  <a:t>Regularize the reward function: </a:t>
                </a:r>
              </a:p>
              <a:p>
                <a:pPr>
                  <a:buFont typeface="+mj-lt"/>
                  <a:buAutoNum type="arabicPeriod"/>
                </a:pPr>
                <a:r>
                  <a:rPr lang="en-US" dirty="0"/>
                  <a:t>Iterate: </a:t>
                </a:r>
              </a:p>
              <a:p>
                <a:pPr lvl="1">
                  <a:buFont typeface="+mj-lt"/>
                  <a:buAutoNum type="arabicPeriod"/>
                </a:pPr>
                <a:r>
                  <a:rPr lang="en-US" dirty="0"/>
                  <a:t>Fine-tune the policy </a:t>
                </a:r>
                <a14:m>
                  <m:oMath xmlns:m="http://schemas.openxmlformats.org/officeDocument/2006/math">
                    <m:sSubSup>
                      <m:sSubSupPr>
                        <m:ctrlPr>
                          <a:rPr lang="en-US" b="0" i="1" spc="38" smtClean="0">
                            <a:solidFill>
                              <a:srgbClr val="00AF50"/>
                            </a:solidFill>
                            <a:latin typeface="Cambria Math" panose="02040503050406030204" pitchFamily="18" charset="0"/>
                            <a:cs typeface="Cambria Math"/>
                          </a:rPr>
                        </m:ctrlPr>
                      </m:sSubSup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up>
                        <m:r>
                          <a:rPr lang="en-US" b="0" i="1" spc="38" smtClean="0">
                            <a:solidFill>
                              <a:srgbClr val="00AF50"/>
                            </a:solidFill>
                            <a:latin typeface="Cambria Math" panose="02040503050406030204" pitchFamily="18" charset="0"/>
                            <a:cs typeface="Cambria Math"/>
                          </a:rPr>
                          <m:t>𝑅𝐿</m:t>
                        </m:r>
                      </m:sup>
                    </m:sSubSup>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dirty="0"/>
                  <a:t> to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a:t>
                </a:r>
              </a:p>
              <a:p>
                <a:pPr lvl="1">
                  <a:buFont typeface="+mj-lt"/>
                  <a:buAutoNum type="arabicPeriod"/>
                </a:pPr>
                <a:endParaRPr lang="en-US" dirty="0"/>
              </a:p>
              <a:p>
                <a:pPr lvl="1">
                  <a:buFont typeface="+mj-lt"/>
                  <a:buAutoNum type="arabicPeriod"/>
                </a:pPr>
                <a:endParaRPr lang="en-US" dirty="0"/>
              </a:p>
              <a:p>
                <a:pPr lvl="1">
                  <a:buFont typeface="+mj-lt"/>
                  <a:buAutoNum type="arabicPeriod"/>
                </a:pPr>
                <a:endParaRPr lang="en-US" dirty="0"/>
              </a:p>
              <a:p>
                <a:pPr lvl="1">
                  <a:buFont typeface="+mj-lt"/>
                  <a:buAutoNum type="arabicPeriod"/>
                </a:pPr>
                <a:r>
                  <a:rPr lang="en-US" dirty="0"/>
                  <a:t>Occasionally repeat repeat 2-3 to update the reward model. </a:t>
                </a: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962290" y="3166151"/>
                <a:ext cx="67233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B050"/>
                              </a:solidFill>
                              <a:latin typeface="Cambria Math" panose="02040503050406030204" pitchFamily="18" charset="0"/>
                            </a:rPr>
                          </m:ctrlPr>
                        </m:sSubPr>
                        <m:e>
                          <m:r>
                            <a:rPr lang="en-US" sz="1800" i="1" smtClean="0">
                              <a:solidFill>
                                <a:srgbClr val="00B050"/>
                              </a:solidFill>
                              <a:latin typeface="Cambria Math" panose="02040503050406030204" pitchFamily="18" charset="0"/>
                            </a:rPr>
                            <m:t>𝜃</m:t>
                          </m:r>
                        </m:e>
                        <m:sub>
                          <m:r>
                            <a:rPr lang="en-US" sz="1800" b="0" i="1" smtClean="0">
                              <a:solidFill>
                                <a:srgbClr val="00B050"/>
                              </a:solidFill>
                              <a:latin typeface="Cambria Math" panose="02040503050406030204" pitchFamily="18" charset="0"/>
                            </a:rPr>
                            <m:t>𝑡</m:t>
                          </m:r>
                          <m:r>
                            <a:rPr lang="en-US" sz="1800" b="0" i="1" smtClean="0">
                              <a:solidFill>
                                <a:srgbClr val="00B050"/>
                              </a:solidFill>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𝜃</m:t>
                          </m:r>
                        </m:e>
                        <m:sub>
                          <m:r>
                            <a:rPr lang="en-US" sz="1800" i="1">
                              <a:solidFill>
                                <a:srgbClr val="00B050"/>
                              </a:solidFill>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𝛼</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𝑛</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acc>
                            <m:accPr>
                              <m:chr m:val="̂"/>
                              <m:ctrlPr>
                                <a:rPr lang="en-US" sz="1800" b="0" i="1" smtClean="0">
                                  <a:solidFill>
                                    <a:srgbClr val="0E0CC0"/>
                                  </a:solidFill>
                                  <a:latin typeface="Cambria Math" panose="02040503050406030204" pitchFamily="18" charset="0"/>
                                </a:rPr>
                              </m:ctrlPr>
                            </m:accPr>
                            <m:e>
                              <m:r>
                                <a:rPr lang="fa-IR" sz="1800" i="1" smtClean="0">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Sup>
                                <m:sSubSupPr>
                                  <m:ctrlPr>
                                    <a:rPr lang="en-US" sz="1800" i="1" spc="38">
                                      <a:solidFill>
                                        <a:srgbClr val="00AF50"/>
                                      </a:solidFill>
                                      <a:latin typeface="Cambria Math" panose="02040503050406030204" pitchFamily="18" charset="0"/>
                                      <a:cs typeface="Cambria Math"/>
                                    </a:rPr>
                                  </m:ctrlPr>
                                </m:sSubSupPr>
                                <m:e>
                                  <m:r>
                                    <a:rPr lang="en-US" sz="1800" i="1" spc="38">
                                      <a:solidFill>
                                        <a:srgbClr val="00AF50"/>
                                      </a:solidFill>
                                      <a:latin typeface="Cambria Math" panose="02040503050406030204" pitchFamily="18" charset="0"/>
                                      <a:cs typeface="Cambria Math"/>
                                    </a:rPr>
                                    <m:t>𝑝</m:t>
                                  </m:r>
                                </m:e>
                                <m:sub>
                                  <m:r>
                                    <a:rPr lang="en-US" sz="1800" i="1" spc="38">
                                      <a:solidFill>
                                        <a:srgbClr val="00AF50"/>
                                      </a:solidFill>
                                      <a:latin typeface="Cambria Math" panose="02040503050406030204" pitchFamily="18" charset="0"/>
                                      <a:cs typeface="Cambria Math"/>
                                    </a:rPr>
                                    <m:t>𝜃</m:t>
                                  </m:r>
                                </m:sub>
                                <m:sup>
                                  <m:r>
                                    <a:rPr lang="en-US" sz="1800" i="1" spc="38">
                                      <a:solidFill>
                                        <a:srgbClr val="00AF50"/>
                                      </a:solidFill>
                                      <a:latin typeface="Cambria Math" panose="02040503050406030204" pitchFamily="18" charset="0"/>
                                      <a:cs typeface="Cambria Math"/>
                                    </a:rPr>
                                    <m:t>𝑅𝐿</m:t>
                                  </m:r>
                                </m:sup>
                              </m:sSubSup>
                              <m:d>
                                <m:dPr>
                                  <m:ctrlPr>
                                    <a:rPr lang="en-US" sz="1800" i="1" smtClean="0">
                                      <a:solidFill>
                                        <a:srgbClr val="00B050"/>
                                      </a:solidFill>
                                      <a:latin typeface="Cambria Math" panose="02040503050406030204" pitchFamily="18" charset="0"/>
                                    </a:rPr>
                                  </m:ctrlPr>
                                </m:dPr>
                                <m:e>
                                  <m:r>
                                    <a:rPr lang="en-US" sz="1800" i="1">
                                      <a:solidFill>
                                        <a:srgbClr val="00B050"/>
                                      </a:solidFill>
                                      <a:latin typeface="Cambria Math" panose="02040503050406030204" pitchFamily="18" charset="0"/>
                                    </a:rPr>
                                    <m:t>𝑠</m:t>
                                  </m:r>
                                </m:e>
                              </m:d>
                            </m:e>
                          </m:func>
                        </m:e>
                      </m:nary>
                    </m:oMath>
                  </m:oMathPara>
                </a14:m>
                <a:endParaRPr lang="en-US" sz="1800" dirty="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962290" y="3166151"/>
                <a:ext cx="6723380" cy="848566"/>
              </a:xfrm>
              <a:prstGeom prst="rect">
                <a:avLst/>
              </a:prstGeom>
              <a:blipFill>
                <a:blip r:embed="rId3"/>
                <a:stretch>
                  <a:fillRect t="-100000" b="-15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3473892" y="2130315"/>
                <a:ext cx="4903321" cy="720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solidFill>
                                <a:srgbClr val="0E0CC0"/>
                              </a:solidFill>
                              <a:latin typeface="Cambria Math" panose="02040503050406030204" pitchFamily="18" charset="0"/>
                            </a:rPr>
                          </m:ctrlPr>
                        </m:accPr>
                        <m:e>
                          <m:r>
                            <a:rPr lang="fa-IR" sz="1800" i="1">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en-US" sz="1800" b="0" i="1" smtClean="0">
                          <a:latin typeface="Cambria Math" panose="02040503050406030204" pitchFamily="18" charset="0"/>
                        </a:rPr>
                        <m:t>𝛽</m:t>
                      </m:r>
                      <m:r>
                        <m:rPr>
                          <m:sty m:val="p"/>
                        </m:rPr>
                        <a:rPr lang="en-US" sz="1800" b="0" i="1"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p>
                                <m:sSupPr>
                                  <m:ctrlPr>
                                    <a:rPr lang="fa-IR" sz="1800" i="1">
                                      <a:solidFill>
                                        <a:srgbClr val="00B050"/>
                                      </a:solidFill>
                                      <a:latin typeface="Cambria Math" panose="02040503050406030204" pitchFamily="18" charset="0"/>
                                    </a:rPr>
                                  </m:ctrlPr>
                                </m:sSupPr>
                                <m:e>
                                  <m:r>
                                    <a:rPr lang="fa-IR" sz="1800" i="1">
                                      <a:solidFill>
                                        <a:srgbClr val="00B050"/>
                                      </a:solidFill>
                                      <a:latin typeface="Cambria Math" panose="02040503050406030204" pitchFamily="18" charset="0"/>
                                    </a:rPr>
                                    <m:t>𝑝</m:t>
                                  </m:r>
                                </m:e>
                                <m:sup>
                                  <m:r>
                                    <a:rPr lang="fa-IR" sz="1800" i="1">
                                      <a:solidFill>
                                        <a:srgbClr val="00B050"/>
                                      </a:solidFill>
                                      <a:latin typeface="Cambria Math" panose="02040503050406030204" pitchFamily="18" charset="0"/>
                                    </a:rPr>
                                    <m:t>𝑅𝐿</m:t>
                                  </m:r>
                                </m:sup>
                              </m:sSup>
                              <m:d>
                                <m:dPr>
                                  <m:ctrlPr>
                                    <a:rPr lang="fa-IR" sz="1800" i="1">
                                      <a:solidFill>
                                        <a:srgbClr val="00B050"/>
                                      </a:solidFill>
                                      <a:latin typeface="Cambria Math" panose="02040503050406030204" pitchFamily="18" charset="0"/>
                                    </a:rPr>
                                  </m:ctrlPr>
                                </m:dPr>
                                <m:e>
                                  <m:r>
                                    <a:rPr lang="fa-IR" sz="1800" i="1">
                                      <a:solidFill>
                                        <a:srgbClr val="00B050"/>
                                      </a:solidFill>
                                      <a:latin typeface="Cambria Math" panose="02040503050406030204" pitchFamily="18" charset="0"/>
                                    </a:rPr>
                                    <m:t>𝑠</m:t>
                                  </m:r>
                                </m:e>
                              </m:d>
                            </m:num>
                            <m:den>
                              <m:sSup>
                                <m:sSupPr>
                                  <m:ctrlPr>
                                    <a:rPr lang="fa-IR" sz="1800" i="1" smtClean="0">
                                      <a:solidFill>
                                        <a:srgbClr val="C00000"/>
                                      </a:solidFill>
                                      <a:latin typeface="Cambria Math" panose="02040503050406030204" pitchFamily="18" charset="0"/>
                                    </a:rPr>
                                  </m:ctrlPr>
                                </m:sSupPr>
                                <m:e>
                                  <m:r>
                                    <a:rPr lang="fa-IR" sz="1800" i="1">
                                      <a:solidFill>
                                        <a:srgbClr val="C00000"/>
                                      </a:solidFill>
                                      <a:latin typeface="Cambria Math" panose="02040503050406030204" pitchFamily="18" charset="0"/>
                                    </a:rPr>
                                    <m:t>𝑝</m:t>
                                  </m:r>
                                </m:e>
                                <m:sup>
                                  <m:r>
                                    <a:rPr lang="en-US" sz="1800" b="0" i="1" smtClean="0">
                                      <a:solidFill>
                                        <a:srgbClr val="C00000"/>
                                      </a:solidFill>
                                      <a:latin typeface="Cambria Math" panose="02040503050406030204" pitchFamily="18" charset="0"/>
                                    </a:rPr>
                                    <m:t>𝑃𝑇</m:t>
                                  </m:r>
                                </m:sup>
                              </m:sSup>
                              <m:d>
                                <m:dPr>
                                  <m:ctrlPr>
                                    <a:rPr lang="fa-IR" sz="1800" i="1">
                                      <a:solidFill>
                                        <a:srgbClr val="C00000"/>
                                      </a:solidFill>
                                      <a:latin typeface="Cambria Math" panose="02040503050406030204" pitchFamily="18" charset="0"/>
                                    </a:rPr>
                                  </m:ctrlPr>
                                </m:dPr>
                                <m:e>
                                  <m:r>
                                    <a:rPr lang="fa-IR" sz="1800" i="1">
                                      <a:solidFill>
                                        <a:srgbClr val="C00000"/>
                                      </a:solidFill>
                                      <a:latin typeface="Cambria Math" panose="02040503050406030204" pitchFamily="18" charset="0"/>
                                    </a:rPr>
                                    <m:t>𝑠</m:t>
                                  </m:r>
                                </m:e>
                              </m:d>
                            </m:den>
                          </m:f>
                        </m:e>
                      </m:d>
                      <m:r>
                        <a:rPr lang="en-US" sz="1800" b="0" i="1" smtClean="0">
                          <a:latin typeface="Cambria Math" panose="02040503050406030204" pitchFamily="18" charset="0"/>
                        </a:rPr>
                        <m:t> </m:t>
                      </m:r>
                    </m:oMath>
                  </m:oMathPara>
                </a14:m>
                <a:endParaRPr lang="en-US" sz="1800" dirty="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3473892" y="2130315"/>
                <a:ext cx="4903321" cy="720454"/>
              </a:xfrm>
              <a:prstGeom prst="rect">
                <a:avLst/>
              </a:prstGeom>
              <a:blipFill>
                <a:blip r:embed="rId4"/>
                <a:stretch>
                  <a:fillRect b="-1724"/>
                </a:stretch>
              </a:blipFill>
            </p:spPr>
            <p:txBody>
              <a:bodyPr/>
              <a:lstStyle/>
              <a:p>
                <a:r>
                  <a:rPr lang="en-US">
                    <a:noFill/>
                  </a:rPr>
                  <a:t> </a:t>
                </a:r>
              </a:p>
            </p:txBody>
          </p:sp>
        </mc:Fallback>
      </mc:AlternateContent>
    </p:spTree>
    <p:extLst>
      <p:ext uri="{BB962C8B-B14F-4D97-AF65-F5344CB8AC3E}">
        <p14:creationId xmlns:p14="http://schemas.microsoft.com/office/powerpoint/2010/main" val="33668639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a:t>
            </a:r>
          </a:p>
        </p:txBody>
      </p:sp>
      <p:sp>
        <p:nvSpPr>
          <p:cNvPr id="3" name="Text Placeholder 2">
            <a:extLst>
              <a:ext uri="{FF2B5EF4-FFF2-40B4-BE49-F238E27FC236}">
                <a16:creationId xmlns:a16="http://schemas.microsoft.com/office/drawing/2014/main" id="{1B4DDE4D-99FF-E80C-2053-1B18178F3A68}"/>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nvGraphicFramePr>
        <p:xfrm>
          <a:off x="328411" y="149144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44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a:t>
            </a:r>
          </a:p>
        </p:txBody>
      </p:sp>
      <p:sp>
        <p:nvSpPr>
          <p:cNvPr id="3" name="Text Placeholder 2">
            <a:extLst>
              <a:ext uri="{FF2B5EF4-FFF2-40B4-BE49-F238E27FC236}">
                <a16:creationId xmlns:a16="http://schemas.microsoft.com/office/drawing/2014/main" id="{779FFB90-F579-B5EE-AECA-B12FF9DDF17F}"/>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extLst>
              <p:ext uri="{D42A27DB-BD31-4B8C-83A1-F6EECF244321}">
                <p14:modId xmlns:p14="http://schemas.microsoft.com/office/powerpoint/2010/main" val="517294755"/>
              </p:ext>
            </p:extLst>
          </p:nvPr>
        </p:nvGraphicFramePr>
        <p:xfrm>
          <a:off x="328411" y="56229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674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 </a:t>
            </a:r>
            <a:br>
              <a:rPr lang="en-US" dirty="0"/>
            </a:br>
            <a:r>
              <a:rPr lang="en-US" dirty="0"/>
              <a:t>Yann’s Three-layered cake </a:t>
            </a:r>
          </a:p>
        </p:txBody>
      </p:sp>
      <p:sp>
        <p:nvSpPr>
          <p:cNvPr id="3" name="Text Placeholder 2">
            <a:extLst>
              <a:ext uri="{FF2B5EF4-FFF2-40B4-BE49-F238E27FC236}">
                <a16:creationId xmlns:a16="http://schemas.microsoft.com/office/drawing/2014/main" id="{1ACD0F17-959F-2C3D-6E42-E3C08019AB65}"/>
              </a:ext>
            </a:extLst>
          </p:cNvPr>
          <p:cNvSpPr>
            <a:spLocks noGrp="1"/>
          </p:cNvSpPr>
          <p:nvPr>
            <p:ph type="body" sz="quarter" idx="16"/>
          </p:nvPr>
        </p:nvSpPr>
        <p:spPr/>
        <p:txBody>
          <a:bodyPr/>
          <a:lstStyle/>
          <a:p>
            <a:endParaRPr lang="en-US"/>
          </a:p>
        </p:txBody>
      </p:sp>
      <p:sp>
        <p:nvSpPr>
          <p:cNvPr id="9" name="Freeform 8">
            <a:extLst>
              <a:ext uri="{FF2B5EF4-FFF2-40B4-BE49-F238E27FC236}">
                <a16:creationId xmlns:a16="http://schemas.microsoft.com/office/drawing/2014/main" id="{5EB0A480-AE85-F27D-571E-80451D0DE147}"/>
              </a:ext>
            </a:extLst>
          </p:cNvPr>
          <p:cNvSpPr/>
          <p:nvPr/>
        </p:nvSpPr>
        <p:spPr>
          <a:xfrm>
            <a:off x="2426868"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sp>
        <p:nvSpPr>
          <p:cNvPr id="11" name="Freeform 10">
            <a:extLst>
              <a:ext uri="{FF2B5EF4-FFF2-40B4-BE49-F238E27FC236}">
                <a16:creationId xmlns:a16="http://schemas.microsoft.com/office/drawing/2014/main" id="{BC01B8A6-C75E-A2CD-394F-15064622108A}"/>
              </a:ext>
            </a:extLst>
          </p:cNvPr>
          <p:cNvSpPr/>
          <p:nvPr/>
        </p:nvSpPr>
        <p:spPr>
          <a:xfrm>
            <a:off x="6141070"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pic>
        <p:nvPicPr>
          <p:cNvPr id="6" name="Picture 5" descr="A chocolate cake with a slice missing&#10;&#10;Description automatically generated">
            <a:extLst>
              <a:ext uri="{FF2B5EF4-FFF2-40B4-BE49-F238E27FC236}">
                <a16:creationId xmlns:a16="http://schemas.microsoft.com/office/drawing/2014/main" id="{B69D7DA4-2521-6AF7-3628-BCDB7D3F6F04}"/>
              </a:ext>
            </a:extLst>
          </p:cNvPr>
          <p:cNvPicPr>
            <a:picLocks noChangeAspect="1"/>
          </p:cNvPicPr>
          <p:nvPr/>
        </p:nvPicPr>
        <p:blipFill>
          <a:blip r:embed="rId3"/>
          <a:stretch>
            <a:fillRect/>
          </a:stretch>
        </p:blipFill>
        <p:spPr>
          <a:xfrm>
            <a:off x="3012745" y="2849216"/>
            <a:ext cx="3118511" cy="2203064"/>
          </a:xfrm>
          <a:prstGeom prst="rect">
            <a:avLst/>
          </a:prstGeom>
        </p:spPr>
      </p:pic>
      <p:sp>
        <p:nvSpPr>
          <p:cNvPr id="13" name="TextBox 12">
            <a:extLst>
              <a:ext uri="{FF2B5EF4-FFF2-40B4-BE49-F238E27FC236}">
                <a16:creationId xmlns:a16="http://schemas.microsoft.com/office/drawing/2014/main" id="{0550BCB1-D98C-762A-E3E7-DEC4E95255FC}"/>
              </a:ext>
            </a:extLst>
          </p:cNvPr>
          <p:cNvSpPr txBox="1"/>
          <p:nvPr/>
        </p:nvSpPr>
        <p:spPr>
          <a:xfrm>
            <a:off x="995207" y="3852239"/>
            <a:ext cx="1908073" cy="369332"/>
          </a:xfrm>
          <a:prstGeom prst="rect">
            <a:avLst/>
          </a:prstGeom>
          <a:noFill/>
        </p:spPr>
        <p:txBody>
          <a:bodyPr wrap="square">
            <a:spAutoFit/>
          </a:bodyPr>
          <a:lstStyle/>
          <a:p>
            <a:r>
              <a:rPr lang="en-US" sz="1800" dirty="0"/>
              <a:t>Cake </a:t>
            </a:r>
            <a:r>
              <a:rPr lang="en-US" sz="1800" dirty="0" err="1"/>
              <a:t>génoise</a:t>
            </a:r>
            <a:endParaRPr lang="en-US" sz="1800" dirty="0"/>
          </a:p>
        </p:txBody>
      </p:sp>
      <p:sp>
        <p:nvSpPr>
          <p:cNvPr id="20" name="Freeform 19">
            <a:extLst>
              <a:ext uri="{FF2B5EF4-FFF2-40B4-BE49-F238E27FC236}">
                <a16:creationId xmlns:a16="http://schemas.microsoft.com/office/drawing/2014/main" id="{77F60B94-DFB0-AA3F-B6B9-EBC941C2F9A2}"/>
              </a:ext>
            </a:extLst>
          </p:cNvPr>
          <p:cNvSpPr/>
          <p:nvPr/>
        </p:nvSpPr>
        <p:spPr>
          <a:xfrm>
            <a:off x="1216742" y="2721078"/>
            <a:ext cx="2577281" cy="1460090"/>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a:extLst>
              <a:ext uri="{FF2B5EF4-FFF2-40B4-BE49-F238E27FC236}">
                <a16:creationId xmlns:a16="http://schemas.microsoft.com/office/drawing/2014/main" id="{A9A539C9-DDC3-3B7F-3948-D1BA4B8B1F1C}"/>
              </a:ext>
            </a:extLst>
          </p:cNvPr>
          <p:cNvSpPr/>
          <p:nvPr/>
        </p:nvSpPr>
        <p:spPr>
          <a:xfrm flipH="1">
            <a:off x="4808745" y="2728997"/>
            <a:ext cx="3118512" cy="566361"/>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Freeform 21">
            <a:extLst>
              <a:ext uri="{FF2B5EF4-FFF2-40B4-BE49-F238E27FC236}">
                <a16:creationId xmlns:a16="http://schemas.microsoft.com/office/drawing/2014/main" id="{50BF92B0-2DCF-FB7F-F0F7-B01D9327E910}"/>
              </a:ext>
            </a:extLst>
          </p:cNvPr>
          <p:cNvSpPr/>
          <p:nvPr/>
        </p:nvSpPr>
        <p:spPr>
          <a:xfrm>
            <a:off x="3683720" y="2721077"/>
            <a:ext cx="110303" cy="807474"/>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Freeform 22">
            <a:extLst>
              <a:ext uri="{FF2B5EF4-FFF2-40B4-BE49-F238E27FC236}">
                <a16:creationId xmlns:a16="http://schemas.microsoft.com/office/drawing/2014/main" id="{DBC0B5B2-48EA-F8CF-F18E-08D52231F6EF}"/>
              </a:ext>
            </a:extLst>
          </p:cNvPr>
          <p:cNvSpPr/>
          <p:nvPr/>
        </p:nvSpPr>
        <p:spPr>
          <a:xfrm>
            <a:off x="333494" y="1139535"/>
            <a:ext cx="1828464" cy="1589462"/>
          </a:xfrm>
          <a:custGeom>
            <a:avLst/>
            <a:gdLst>
              <a:gd name="connsiteX0" fmla="*/ 0 w 2437952"/>
              <a:gd name="connsiteY0" fmla="*/ 211928 h 2119282"/>
              <a:gd name="connsiteX1" fmla="*/ 211928 w 2437952"/>
              <a:gd name="connsiteY1" fmla="*/ 0 h 2119282"/>
              <a:gd name="connsiteX2" fmla="*/ 2226024 w 2437952"/>
              <a:gd name="connsiteY2" fmla="*/ 0 h 2119282"/>
              <a:gd name="connsiteX3" fmla="*/ 2437952 w 2437952"/>
              <a:gd name="connsiteY3" fmla="*/ 211928 h 2119282"/>
              <a:gd name="connsiteX4" fmla="*/ 2437952 w 2437952"/>
              <a:gd name="connsiteY4" fmla="*/ 1907354 h 2119282"/>
              <a:gd name="connsiteX5" fmla="*/ 2226024 w 2437952"/>
              <a:gd name="connsiteY5" fmla="*/ 2119282 h 2119282"/>
              <a:gd name="connsiteX6" fmla="*/ 211928 w 2437952"/>
              <a:gd name="connsiteY6" fmla="*/ 2119282 h 2119282"/>
              <a:gd name="connsiteX7" fmla="*/ 0 w 2437952"/>
              <a:gd name="connsiteY7" fmla="*/ 1907354 h 2119282"/>
              <a:gd name="connsiteX8" fmla="*/ 0 w 2437952"/>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952" h="2119282">
                <a:moveTo>
                  <a:pt x="0" y="211928"/>
                </a:moveTo>
                <a:cubicBezTo>
                  <a:pt x="0" y="94883"/>
                  <a:pt x="94883" y="0"/>
                  <a:pt x="211928" y="0"/>
                </a:cubicBezTo>
                <a:lnTo>
                  <a:pt x="2226024" y="0"/>
                </a:lnTo>
                <a:cubicBezTo>
                  <a:pt x="2343069" y="0"/>
                  <a:pt x="2437952" y="94883"/>
                  <a:pt x="2437952" y="211928"/>
                </a:cubicBezTo>
                <a:lnTo>
                  <a:pt x="2437952" y="1907354"/>
                </a:lnTo>
                <a:cubicBezTo>
                  <a:pt x="2437952" y="2024399"/>
                  <a:pt x="2343069" y="2119282"/>
                  <a:pt x="2226024"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Pre-train</a:t>
            </a:r>
          </a:p>
        </p:txBody>
      </p:sp>
      <p:sp>
        <p:nvSpPr>
          <p:cNvPr id="24" name="Freeform 23">
            <a:extLst>
              <a:ext uri="{FF2B5EF4-FFF2-40B4-BE49-F238E27FC236}">
                <a16:creationId xmlns:a16="http://schemas.microsoft.com/office/drawing/2014/main" id="{858EDD18-2B49-675B-5A9C-BF526632C7B2}"/>
              </a:ext>
            </a:extLst>
          </p:cNvPr>
          <p:cNvSpPr/>
          <p:nvPr/>
        </p:nvSpPr>
        <p:spPr>
          <a:xfrm>
            <a:off x="3221600" y="1139535"/>
            <a:ext cx="2654560" cy="1589462"/>
          </a:xfrm>
          <a:custGeom>
            <a:avLst/>
            <a:gdLst>
              <a:gd name="connsiteX0" fmla="*/ 0 w 3539413"/>
              <a:gd name="connsiteY0" fmla="*/ 211928 h 2119282"/>
              <a:gd name="connsiteX1" fmla="*/ 211928 w 3539413"/>
              <a:gd name="connsiteY1" fmla="*/ 0 h 2119282"/>
              <a:gd name="connsiteX2" fmla="*/ 3327485 w 3539413"/>
              <a:gd name="connsiteY2" fmla="*/ 0 h 2119282"/>
              <a:gd name="connsiteX3" fmla="*/ 3539413 w 3539413"/>
              <a:gd name="connsiteY3" fmla="*/ 211928 h 2119282"/>
              <a:gd name="connsiteX4" fmla="*/ 3539413 w 3539413"/>
              <a:gd name="connsiteY4" fmla="*/ 1907354 h 2119282"/>
              <a:gd name="connsiteX5" fmla="*/ 3327485 w 3539413"/>
              <a:gd name="connsiteY5" fmla="*/ 2119282 h 2119282"/>
              <a:gd name="connsiteX6" fmla="*/ 211928 w 3539413"/>
              <a:gd name="connsiteY6" fmla="*/ 2119282 h 2119282"/>
              <a:gd name="connsiteX7" fmla="*/ 0 w 3539413"/>
              <a:gd name="connsiteY7" fmla="*/ 1907354 h 2119282"/>
              <a:gd name="connsiteX8" fmla="*/ 0 w 3539413"/>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9413" h="2119282">
                <a:moveTo>
                  <a:pt x="0" y="211928"/>
                </a:moveTo>
                <a:cubicBezTo>
                  <a:pt x="0" y="94883"/>
                  <a:pt x="94883" y="0"/>
                  <a:pt x="211928" y="0"/>
                </a:cubicBezTo>
                <a:lnTo>
                  <a:pt x="3327485" y="0"/>
                </a:lnTo>
                <a:cubicBezTo>
                  <a:pt x="3444530" y="0"/>
                  <a:pt x="3539413" y="94883"/>
                  <a:pt x="3539413" y="211928"/>
                </a:cubicBezTo>
                <a:lnTo>
                  <a:pt x="3539413" y="1907354"/>
                </a:lnTo>
                <a:cubicBezTo>
                  <a:pt x="3539413" y="2024399"/>
                  <a:pt x="3444530" y="2119282"/>
                  <a:pt x="3327485"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Align </a:t>
            </a:r>
            <a:br>
              <a:rPr lang="en-US" sz="2925" kern="1200" dirty="0">
                <a:latin typeface="Avenir Book" panose="02000503020000020003" pitchFamily="2" charset="0"/>
              </a:rPr>
            </a:br>
            <a:r>
              <a:rPr lang="en-US" sz="2925" kern="1200" dirty="0">
                <a:latin typeface="Avenir Book" panose="02000503020000020003" pitchFamily="2" charset="0"/>
              </a:rPr>
              <a:t>(instruct-tune)</a:t>
            </a:r>
          </a:p>
        </p:txBody>
      </p:sp>
      <p:sp>
        <p:nvSpPr>
          <p:cNvPr id="25" name="Freeform 24">
            <a:extLst>
              <a:ext uri="{FF2B5EF4-FFF2-40B4-BE49-F238E27FC236}">
                <a16:creationId xmlns:a16="http://schemas.microsoft.com/office/drawing/2014/main" id="{D9A819A8-7B55-212B-BDDB-92CB10C5F180}"/>
              </a:ext>
            </a:extLst>
          </p:cNvPr>
          <p:cNvSpPr/>
          <p:nvPr/>
        </p:nvSpPr>
        <p:spPr>
          <a:xfrm>
            <a:off x="6935802" y="1139535"/>
            <a:ext cx="1877923" cy="1589462"/>
          </a:xfrm>
          <a:custGeom>
            <a:avLst/>
            <a:gdLst>
              <a:gd name="connsiteX0" fmla="*/ 0 w 2503897"/>
              <a:gd name="connsiteY0" fmla="*/ 211928 h 2119282"/>
              <a:gd name="connsiteX1" fmla="*/ 211928 w 2503897"/>
              <a:gd name="connsiteY1" fmla="*/ 0 h 2119282"/>
              <a:gd name="connsiteX2" fmla="*/ 2291969 w 2503897"/>
              <a:gd name="connsiteY2" fmla="*/ 0 h 2119282"/>
              <a:gd name="connsiteX3" fmla="*/ 2503897 w 2503897"/>
              <a:gd name="connsiteY3" fmla="*/ 211928 h 2119282"/>
              <a:gd name="connsiteX4" fmla="*/ 2503897 w 2503897"/>
              <a:gd name="connsiteY4" fmla="*/ 1907354 h 2119282"/>
              <a:gd name="connsiteX5" fmla="*/ 2291969 w 2503897"/>
              <a:gd name="connsiteY5" fmla="*/ 2119282 h 2119282"/>
              <a:gd name="connsiteX6" fmla="*/ 211928 w 2503897"/>
              <a:gd name="connsiteY6" fmla="*/ 2119282 h 2119282"/>
              <a:gd name="connsiteX7" fmla="*/ 0 w 2503897"/>
              <a:gd name="connsiteY7" fmla="*/ 1907354 h 2119282"/>
              <a:gd name="connsiteX8" fmla="*/ 0 w 2503897"/>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897" h="2119282">
                <a:moveTo>
                  <a:pt x="0" y="211928"/>
                </a:moveTo>
                <a:cubicBezTo>
                  <a:pt x="0" y="94883"/>
                  <a:pt x="94883" y="0"/>
                  <a:pt x="211928" y="0"/>
                </a:cubicBezTo>
                <a:lnTo>
                  <a:pt x="2291969" y="0"/>
                </a:lnTo>
                <a:cubicBezTo>
                  <a:pt x="2409014" y="0"/>
                  <a:pt x="2503897" y="94883"/>
                  <a:pt x="2503897" y="211928"/>
                </a:cubicBezTo>
                <a:lnTo>
                  <a:pt x="2503897" y="1907354"/>
                </a:lnTo>
                <a:cubicBezTo>
                  <a:pt x="2503897" y="2024399"/>
                  <a:pt x="2409014" y="2119282"/>
                  <a:pt x="2291969"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Align </a:t>
            </a:r>
            <a:br>
              <a:rPr lang="en-US" sz="2925" kern="1200" dirty="0">
                <a:latin typeface="Avenir Book" panose="02000503020000020003" pitchFamily="2" charset="0"/>
              </a:rPr>
            </a:br>
            <a:r>
              <a:rPr lang="en-US" sz="2925" kern="1200" dirty="0">
                <a:latin typeface="Avenir Book" panose="02000503020000020003" pitchFamily="2" charset="0"/>
              </a:rPr>
              <a:t>(RLHF)</a:t>
            </a:r>
          </a:p>
        </p:txBody>
      </p:sp>
      <p:sp>
        <p:nvSpPr>
          <p:cNvPr id="27" name="TextBox 26">
            <a:extLst>
              <a:ext uri="{FF2B5EF4-FFF2-40B4-BE49-F238E27FC236}">
                <a16:creationId xmlns:a16="http://schemas.microsoft.com/office/drawing/2014/main" id="{76A2B012-8B55-8FDB-792C-3A399907D4B2}"/>
              </a:ext>
            </a:extLst>
          </p:cNvPr>
          <p:cNvSpPr txBox="1"/>
          <p:nvPr/>
        </p:nvSpPr>
        <p:spPr>
          <a:xfrm>
            <a:off x="6268449" y="3300120"/>
            <a:ext cx="2045671" cy="646331"/>
          </a:xfrm>
          <a:prstGeom prst="rect">
            <a:avLst/>
          </a:prstGeom>
          <a:noFill/>
        </p:spPr>
        <p:txBody>
          <a:bodyPr wrap="square">
            <a:spAutoFit/>
          </a:bodyPr>
          <a:lstStyle/>
          <a:p>
            <a:r>
              <a:rPr lang="en-US" sz="1800" dirty="0"/>
              <a:t>Cherry on the cake</a:t>
            </a:r>
          </a:p>
        </p:txBody>
      </p:sp>
      <p:sp>
        <p:nvSpPr>
          <p:cNvPr id="28" name="TextBox 27">
            <a:extLst>
              <a:ext uri="{FF2B5EF4-FFF2-40B4-BE49-F238E27FC236}">
                <a16:creationId xmlns:a16="http://schemas.microsoft.com/office/drawing/2014/main" id="{79A7B4F6-6884-3709-3CC2-97E8183EF9AE}"/>
              </a:ext>
            </a:extLst>
          </p:cNvPr>
          <p:cNvSpPr txBox="1"/>
          <p:nvPr/>
        </p:nvSpPr>
        <p:spPr>
          <a:xfrm>
            <a:off x="2990621" y="2859620"/>
            <a:ext cx="1224513" cy="415498"/>
          </a:xfrm>
          <a:prstGeom prst="rect">
            <a:avLst/>
          </a:prstGeom>
          <a:noFill/>
        </p:spPr>
        <p:txBody>
          <a:bodyPr wrap="square">
            <a:spAutoFit/>
          </a:bodyPr>
          <a:lstStyle/>
          <a:p>
            <a:r>
              <a:rPr lang="en-US" sz="2100" dirty="0">
                <a:highlight>
                  <a:srgbClr val="FFFFFF"/>
                </a:highlight>
              </a:rPr>
              <a:t>Icing</a:t>
            </a:r>
          </a:p>
        </p:txBody>
      </p:sp>
      <p:pic>
        <p:nvPicPr>
          <p:cNvPr id="7170" name="Picture 2" descr="Yann LeCun (@ylecun) / X">
            <a:extLst>
              <a:ext uri="{FF2B5EF4-FFF2-40B4-BE49-F238E27FC236}">
                <a16:creationId xmlns:a16="http://schemas.microsoft.com/office/drawing/2014/main" id="{53E187C2-8BC3-302C-EA7F-F565D954F4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86" t="5210" r="6637" b="5497"/>
          <a:stretch/>
        </p:blipFill>
        <p:spPr bwMode="auto">
          <a:xfrm>
            <a:off x="8096828" y="4003966"/>
            <a:ext cx="1042904" cy="112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5590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FC58-7711-32FE-DF60-C17B2A82801B}"/>
              </a:ext>
            </a:extLst>
          </p:cNvPr>
          <p:cNvSpPr>
            <a:spLocks noGrp="1"/>
          </p:cNvSpPr>
          <p:nvPr>
            <p:ph type="title"/>
          </p:nvPr>
        </p:nvSpPr>
        <p:spPr/>
        <p:txBody>
          <a:bodyPr>
            <a:normAutofit/>
          </a:bodyPr>
          <a:lstStyle/>
          <a:p>
            <a:r>
              <a:rPr lang="en-US" sz="3200" dirty="0">
                <a:cs typeface="Calibri"/>
              </a:rPr>
              <a:t>RLHF </a:t>
            </a:r>
            <a:r>
              <a:rPr lang="en-US" sz="3200" spc="-4" dirty="0">
                <a:cs typeface="Calibri"/>
              </a:rPr>
              <a:t>G</a:t>
            </a:r>
            <a:r>
              <a:rPr lang="en-US" sz="3200" dirty="0">
                <a:cs typeface="Calibri"/>
              </a:rPr>
              <a:t>ains</a:t>
            </a:r>
            <a:r>
              <a:rPr lang="en-US" sz="3200" spc="8" dirty="0">
                <a:cs typeface="Calibri"/>
              </a:rPr>
              <a:t> </a:t>
            </a:r>
            <a:r>
              <a:rPr lang="en-US" sz="3200" spc="-4" dirty="0">
                <a:cs typeface="Calibri"/>
              </a:rPr>
              <a:t>over Instruction-Tuning</a:t>
            </a:r>
            <a:endParaRPr lang="en-US" sz="3200" dirty="0"/>
          </a:p>
        </p:txBody>
      </p:sp>
      <p:pic>
        <p:nvPicPr>
          <p:cNvPr id="4" name="object 3">
            <a:extLst>
              <a:ext uri="{FF2B5EF4-FFF2-40B4-BE49-F238E27FC236}">
                <a16:creationId xmlns:a16="http://schemas.microsoft.com/office/drawing/2014/main" id="{B921AEC8-6F08-B239-9040-4F25BDF67AD4}"/>
              </a:ext>
            </a:extLst>
          </p:cNvPr>
          <p:cNvPicPr/>
          <p:nvPr/>
        </p:nvPicPr>
        <p:blipFill>
          <a:blip r:embed="rId2" cstate="print"/>
          <a:stretch>
            <a:fillRect/>
          </a:stretch>
        </p:blipFill>
        <p:spPr>
          <a:xfrm>
            <a:off x="1734904" y="1037401"/>
            <a:ext cx="5409552" cy="3852854"/>
          </a:xfrm>
          <a:prstGeom prst="rect">
            <a:avLst/>
          </a:prstGeom>
        </p:spPr>
      </p:pic>
      <p:sp>
        <p:nvSpPr>
          <p:cNvPr id="5" name="object 5">
            <a:extLst>
              <a:ext uri="{FF2B5EF4-FFF2-40B4-BE49-F238E27FC236}">
                <a16:creationId xmlns:a16="http://schemas.microsoft.com/office/drawing/2014/main" id="{90643E1A-6B47-4871-0817-08945090A8E7}"/>
              </a:ext>
            </a:extLst>
          </p:cNvPr>
          <p:cNvSpPr txBox="1"/>
          <p:nvPr/>
        </p:nvSpPr>
        <p:spPr>
          <a:xfrm>
            <a:off x="7018782" y="2457899"/>
            <a:ext cx="1028700" cy="1052692"/>
          </a:xfrm>
          <a:prstGeom prst="rect">
            <a:avLst/>
          </a:prstGeom>
        </p:spPr>
        <p:txBody>
          <a:bodyPr vert="horz" wrap="square" lIns="0" tIns="158591" rIns="0" bIns="0" rtlCol="0">
            <a:spAutoFit/>
          </a:bodyPr>
          <a:lstStyle/>
          <a:p>
            <a:pPr marL="40481">
              <a:spcBef>
                <a:spcPts val="1249"/>
              </a:spcBef>
            </a:pPr>
            <a:r>
              <a:rPr sz="2400" spc="41" dirty="0">
                <a:solidFill>
                  <a:srgbClr val="C00000"/>
                </a:solidFill>
                <a:latin typeface="Cambria Math"/>
                <a:cs typeface="Cambria Math"/>
              </a:rPr>
              <a:t>𝑝</a:t>
            </a:r>
            <a:r>
              <a:rPr sz="2644" spc="62" baseline="28368" dirty="0">
                <a:solidFill>
                  <a:srgbClr val="C00000"/>
                </a:solidFill>
                <a:latin typeface="Cambria Math"/>
                <a:cs typeface="Cambria Math"/>
              </a:rPr>
              <a:t>𝐼𝐹𝑇</a:t>
            </a:r>
            <a:r>
              <a:rPr sz="2400" spc="41" dirty="0">
                <a:solidFill>
                  <a:srgbClr val="C00000"/>
                </a:solidFill>
                <a:latin typeface="Cambria Math"/>
                <a:cs typeface="Cambria Math"/>
              </a:rPr>
              <a:t>(𝑠)</a:t>
            </a:r>
            <a:endParaRPr sz="2400">
              <a:latin typeface="Cambria Math"/>
              <a:cs typeface="Cambria Math"/>
            </a:endParaRPr>
          </a:p>
          <a:p>
            <a:pPr marL="28575">
              <a:spcBef>
                <a:spcPts val="1170"/>
              </a:spcBef>
            </a:pPr>
            <a:r>
              <a:rPr sz="2400" spc="49" dirty="0">
                <a:solidFill>
                  <a:srgbClr val="C00000"/>
                </a:solidFill>
                <a:latin typeface="Cambria Math"/>
                <a:cs typeface="Cambria Math"/>
              </a:rPr>
              <a:t>𝑝</a:t>
            </a:r>
            <a:r>
              <a:rPr sz="2644" spc="73" baseline="28368" dirty="0">
                <a:solidFill>
                  <a:srgbClr val="C00000"/>
                </a:solidFill>
                <a:latin typeface="Cambria Math"/>
                <a:cs typeface="Cambria Math"/>
              </a:rPr>
              <a:t>𝑃𝑇</a:t>
            </a:r>
            <a:r>
              <a:rPr sz="2400" spc="49" dirty="0">
                <a:solidFill>
                  <a:srgbClr val="C00000"/>
                </a:solidFill>
                <a:latin typeface="Cambria Math"/>
                <a:cs typeface="Cambria Math"/>
              </a:rPr>
              <a:t>(𝑠)</a:t>
            </a:r>
            <a:endParaRPr sz="2400">
              <a:latin typeface="Cambria Math"/>
              <a:cs typeface="Cambria Math"/>
            </a:endParaRPr>
          </a:p>
        </p:txBody>
      </p:sp>
      <p:sp>
        <p:nvSpPr>
          <p:cNvPr id="6" name="object 6">
            <a:extLst>
              <a:ext uri="{FF2B5EF4-FFF2-40B4-BE49-F238E27FC236}">
                <a16:creationId xmlns:a16="http://schemas.microsoft.com/office/drawing/2014/main" id="{3B183C72-C9C3-740D-D4C5-6904D86A95AD}"/>
              </a:ext>
            </a:extLst>
          </p:cNvPr>
          <p:cNvSpPr txBox="1"/>
          <p:nvPr/>
        </p:nvSpPr>
        <p:spPr>
          <a:xfrm>
            <a:off x="5830729" y="1005650"/>
            <a:ext cx="920115" cy="379431"/>
          </a:xfrm>
          <a:prstGeom prst="rect">
            <a:avLst/>
          </a:prstGeom>
        </p:spPr>
        <p:txBody>
          <a:bodyPr vert="horz" wrap="square" lIns="0" tIns="10001" rIns="0" bIns="0" rtlCol="0">
            <a:spAutoFit/>
          </a:bodyPr>
          <a:lstStyle/>
          <a:p>
            <a:pPr marL="28575">
              <a:spcBef>
                <a:spcPts val="79"/>
              </a:spcBef>
            </a:pPr>
            <a:r>
              <a:rPr sz="2400" spc="45" dirty="0">
                <a:solidFill>
                  <a:srgbClr val="00AF50"/>
                </a:solidFill>
                <a:latin typeface="Cambria Math"/>
                <a:cs typeface="Cambria Math"/>
              </a:rPr>
              <a:t>𝑝</a:t>
            </a:r>
            <a:r>
              <a:rPr sz="2644" spc="67" baseline="28368" dirty="0">
                <a:solidFill>
                  <a:srgbClr val="00AF50"/>
                </a:solidFill>
                <a:latin typeface="Cambria Math"/>
                <a:cs typeface="Cambria Math"/>
              </a:rPr>
              <a:t>𝑅𝐿</a:t>
            </a:r>
            <a:r>
              <a:rPr sz="2400" spc="45" dirty="0">
                <a:solidFill>
                  <a:srgbClr val="00AF50"/>
                </a:solidFill>
                <a:latin typeface="Cambria Math"/>
                <a:cs typeface="Cambria Math"/>
              </a:rPr>
              <a:t>(𝑠)</a:t>
            </a:r>
            <a:endParaRPr sz="2400">
              <a:latin typeface="Cambria Math"/>
              <a:cs typeface="Cambria Math"/>
            </a:endParaRPr>
          </a:p>
        </p:txBody>
      </p:sp>
      <p:sp>
        <p:nvSpPr>
          <p:cNvPr id="7" name="object 4">
            <a:extLst>
              <a:ext uri="{FF2B5EF4-FFF2-40B4-BE49-F238E27FC236}">
                <a16:creationId xmlns:a16="http://schemas.microsoft.com/office/drawing/2014/main" id="{EDBC0612-5E12-AE10-09D5-8FB11173FFF3}"/>
              </a:ext>
            </a:extLst>
          </p:cNvPr>
          <p:cNvSpPr txBox="1"/>
          <p:nvPr/>
        </p:nvSpPr>
        <p:spPr>
          <a:xfrm>
            <a:off x="7183279" y="4756556"/>
            <a:ext cx="1998821"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rPr>
              <a:t>Stiennon</a:t>
            </a:r>
            <a:r>
              <a:rPr sz="1500" u="sng" spc="-23"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10836172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 vs. InstructGPT3 (RLHF-ed)</a:t>
            </a:r>
          </a:p>
        </p:txBody>
      </p:sp>
      <p:sp>
        <p:nvSpPr>
          <p:cNvPr id="5" name="Text Placeholder 4">
            <a:extLst>
              <a:ext uri="{FF2B5EF4-FFF2-40B4-BE49-F238E27FC236}">
                <a16:creationId xmlns:a16="http://schemas.microsoft.com/office/drawing/2014/main" id="{6677C741-69CB-6AA3-A9B8-81D9F63D2A27}"/>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C51A407B-633E-3C5D-70C3-7EF13BFECB56}"/>
              </a:ext>
            </a:extLst>
          </p:cNvPr>
          <p:cNvPicPr/>
          <p:nvPr/>
        </p:nvPicPr>
        <p:blipFill>
          <a:blip r:embed="rId2" cstate="print"/>
          <a:stretch>
            <a:fillRect/>
          </a:stretch>
        </p:blipFill>
        <p:spPr>
          <a:xfrm>
            <a:off x="673226" y="1036320"/>
            <a:ext cx="7595235" cy="3771900"/>
          </a:xfrm>
          <a:prstGeom prst="rect">
            <a:avLst/>
          </a:prstGeom>
        </p:spPr>
      </p:pic>
    </p:spTree>
    <p:extLst>
      <p:ext uri="{BB962C8B-B14F-4D97-AF65-F5344CB8AC3E}">
        <p14:creationId xmlns:p14="http://schemas.microsoft.com/office/powerpoint/2010/main" val="701364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 vs. InstructGPT3 (RLHF-ed)</a:t>
            </a:r>
          </a:p>
        </p:txBody>
      </p:sp>
      <p:sp>
        <p:nvSpPr>
          <p:cNvPr id="4" name="Text Placeholder 3">
            <a:extLst>
              <a:ext uri="{FF2B5EF4-FFF2-40B4-BE49-F238E27FC236}">
                <a16:creationId xmlns:a16="http://schemas.microsoft.com/office/drawing/2014/main" id="{2908E8F2-FF8F-A2ED-DDB0-46521AB14702}"/>
              </a:ext>
            </a:extLst>
          </p:cNvPr>
          <p:cNvSpPr>
            <a:spLocks noGrp="1"/>
          </p:cNvSpPr>
          <p:nvPr>
            <p:ph type="body" sz="quarter" idx="16"/>
          </p:nvPr>
        </p:nvSpPr>
        <p:spPr/>
        <p:txBody>
          <a:bodyPr/>
          <a:lstStyle/>
          <a:p>
            <a:endParaRPr lang="en-US"/>
          </a:p>
        </p:txBody>
      </p:sp>
      <p:pic>
        <p:nvPicPr>
          <p:cNvPr id="5" name="object 3">
            <a:extLst>
              <a:ext uri="{FF2B5EF4-FFF2-40B4-BE49-F238E27FC236}">
                <a16:creationId xmlns:a16="http://schemas.microsoft.com/office/drawing/2014/main" id="{1D68EFD8-95EF-C999-ADD6-8577FE7DD183}"/>
              </a:ext>
            </a:extLst>
          </p:cNvPr>
          <p:cNvPicPr/>
          <p:nvPr/>
        </p:nvPicPr>
        <p:blipFill>
          <a:blip r:embed="rId2" cstate="print"/>
          <a:stretch>
            <a:fillRect/>
          </a:stretch>
        </p:blipFill>
        <p:spPr>
          <a:xfrm>
            <a:off x="1088137" y="950975"/>
            <a:ext cx="7056881" cy="4089654"/>
          </a:xfrm>
          <a:prstGeom prst="rect">
            <a:avLst/>
          </a:prstGeom>
        </p:spPr>
      </p:pic>
    </p:spTree>
    <p:extLst>
      <p:ext uri="{BB962C8B-B14F-4D97-AF65-F5344CB8AC3E}">
        <p14:creationId xmlns:p14="http://schemas.microsoft.com/office/powerpoint/2010/main" val="992106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CDF8-050F-D1E0-B80E-033EAC87DAA4}"/>
              </a:ext>
            </a:extLst>
          </p:cNvPr>
          <p:cNvSpPr>
            <a:spLocks noGrp="1"/>
          </p:cNvSpPr>
          <p:nvPr>
            <p:ph type="title"/>
          </p:nvPr>
        </p:nvSpPr>
        <p:spPr/>
        <p:txBody>
          <a:bodyPr/>
          <a:lstStyle/>
          <a:p>
            <a:r>
              <a:rPr lang="en-US" dirty="0"/>
              <a:t>Can Help with Toxicity and Truthfulness</a:t>
            </a:r>
          </a:p>
        </p:txBody>
      </p:sp>
      <p:sp>
        <p:nvSpPr>
          <p:cNvPr id="3" name="Text Placeholder 2">
            <a:extLst>
              <a:ext uri="{FF2B5EF4-FFF2-40B4-BE49-F238E27FC236}">
                <a16:creationId xmlns:a16="http://schemas.microsoft.com/office/drawing/2014/main" id="{A49620DD-E1B5-3F05-D1BE-8915852BCFBF}"/>
              </a:ext>
            </a:extLst>
          </p:cNvPr>
          <p:cNvSpPr>
            <a:spLocks noGrp="1"/>
          </p:cNvSpPr>
          <p:nvPr>
            <p:ph type="body" sz="quarter" idx="16"/>
          </p:nvPr>
        </p:nvSpPr>
        <p:spPr/>
        <p:txBody>
          <a:bodyPr/>
          <a:lstStyle/>
          <a:p>
            <a:r>
              <a:rPr lang="en-US" dirty="0"/>
              <a:t>Note, reward model can be used to induce any desired behavior as needed: </a:t>
            </a:r>
          </a:p>
          <a:p>
            <a:pPr lvl="1"/>
            <a:r>
              <a:rPr lang="en-US" dirty="0"/>
              <a:t>Avoiding bias </a:t>
            </a:r>
          </a:p>
          <a:p>
            <a:pPr lvl="1"/>
            <a:r>
              <a:rPr lang="en-US" dirty="0"/>
              <a:t>Avoiding responses outside its scope </a:t>
            </a:r>
          </a:p>
          <a:p>
            <a:pPr lvl="1"/>
            <a:r>
              <a:rPr lang="en-US" dirty="0"/>
              <a:t>Avoiding toxicity </a:t>
            </a:r>
          </a:p>
          <a:p>
            <a:pPr lvl="1"/>
            <a:r>
              <a:rPr lang="en-US" dirty="0"/>
              <a:t>… </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B9122B0F-9745-B998-1C66-EDBF937784A6}"/>
              </a:ext>
            </a:extLst>
          </p:cNvPr>
          <p:cNvPicPr>
            <a:picLocks noChangeAspect="1"/>
          </p:cNvPicPr>
          <p:nvPr/>
        </p:nvPicPr>
        <p:blipFill rotWithShape="1">
          <a:blip r:embed="rId2"/>
          <a:srcRect b="50505"/>
          <a:stretch/>
        </p:blipFill>
        <p:spPr>
          <a:xfrm>
            <a:off x="1395147" y="2929436"/>
            <a:ext cx="6381888" cy="1680243"/>
          </a:xfrm>
          <a:prstGeom prst="rect">
            <a:avLst/>
          </a:prstGeom>
        </p:spPr>
      </p:pic>
      <p:sp>
        <p:nvSpPr>
          <p:cNvPr id="6" name="TextBox 5">
            <a:extLst>
              <a:ext uri="{FF2B5EF4-FFF2-40B4-BE49-F238E27FC236}">
                <a16:creationId xmlns:a16="http://schemas.microsoft.com/office/drawing/2014/main" id="{909A1A93-5D6D-81D1-F132-ABD1A7C29063}"/>
              </a:ext>
            </a:extLst>
          </p:cNvPr>
          <p:cNvSpPr txBox="1"/>
          <p:nvPr/>
        </p:nvSpPr>
        <p:spPr>
          <a:xfrm>
            <a:off x="294290" y="3268360"/>
            <a:ext cx="828208" cy="520247"/>
          </a:xfrm>
          <a:prstGeom prst="wedgeRoundRectCallout">
            <a:avLst>
              <a:gd name="adj1" fmla="val 64993"/>
              <a:gd name="adj2" fmla="val 2610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Lower is better</a:t>
            </a:r>
          </a:p>
        </p:txBody>
      </p:sp>
      <p:sp>
        <p:nvSpPr>
          <p:cNvPr id="8" name="TextBox 7">
            <a:extLst>
              <a:ext uri="{FF2B5EF4-FFF2-40B4-BE49-F238E27FC236}">
                <a16:creationId xmlns:a16="http://schemas.microsoft.com/office/drawing/2014/main" id="{86101996-1930-CA86-1AC4-36B71B70D6F2}"/>
              </a:ext>
            </a:extLst>
          </p:cNvPr>
          <p:cNvSpPr txBox="1"/>
          <p:nvPr/>
        </p:nvSpPr>
        <p:spPr>
          <a:xfrm>
            <a:off x="8049684" y="3017761"/>
            <a:ext cx="828208" cy="520247"/>
          </a:xfrm>
          <a:prstGeom prst="wedgeRoundRectCallout">
            <a:avLst>
              <a:gd name="adj1" fmla="val -75871"/>
              <a:gd name="adj2" fmla="val 3014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Higher is better</a:t>
            </a:r>
          </a:p>
        </p:txBody>
      </p:sp>
    </p:spTree>
    <p:extLst>
      <p:ext uri="{BB962C8B-B14F-4D97-AF65-F5344CB8AC3E}">
        <p14:creationId xmlns:p14="http://schemas.microsoft.com/office/powerpoint/2010/main" val="133998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252F4-2078-F90D-3D3E-6EB3F294AA90}"/>
              </a:ext>
            </a:extLst>
          </p:cNvPr>
          <p:cNvSpPr>
            <a:spLocks noGrp="1"/>
          </p:cNvSpPr>
          <p:nvPr>
            <p:ph type="title"/>
          </p:nvPr>
        </p:nvSpPr>
        <p:spPr/>
        <p:txBody>
          <a:bodyPr/>
          <a:lstStyle/>
          <a:p>
            <a:r>
              <a:rPr lang="en-US" dirty="0"/>
              <a:t>[Mis]Alignment in Language Models</a:t>
            </a:r>
          </a:p>
        </p:txBody>
      </p:sp>
      <p:sp>
        <p:nvSpPr>
          <p:cNvPr id="3" name="Text Placeholder 2">
            <a:extLst>
              <a:ext uri="{FF2B5EF4-FFF2-40B4-BE49-F238E27FC236}">
                <a16:creationId xmlns:a16="http://schemas.microsoft.com/office/drawing/2014/main" id="{2969E307-76A1-2378-09B7-453AB7F794D7}"/>
              </a:ext>
            </a:extLst>
          </p:cNvPr>
          <p:cNvSpPr>
            <a:spLocks noGrp="1"/>
          </p:cNvSpPr>
          <p:nvPr>
            <p:ph type="body" sz="quarter" idx="16"/>
          </p:nvPr>
        </p:nvSpPr>
        <p:spPr/>
        <p:txBody>
          <a:bodyPr/>
          <a:lstStyle/>
          <a:p>
            <a:r>
              <a:rPr lang="en-US" dirty="0"/>
              <a:t>There is clearly a mismatch between what </a:t>
            </a:r>
            <a:r>
              <a:rPr lang="en-US" b="1" dirty="0"/>
              <a:t>pre-trained </a:t>
            </a:r>
            <a:r>
              <a:rPr lang="en-US" dirty="0"/>
              <a:t>models can do and what we want. </a:t>
            </a:r>
          </a:p>
          <a:p>
            <a:r>
              <a:rPr lang="en-US" dirty="0"/>
              <a:t>Addressing this gap is the focus of “alignment” research. </a:t>
            </a:r>
          </a:p>
          <a:p>
            <a:r>
              <a:rPr lang="en-US" dirty="0"/>
              <a:t>Let’s take a deeper look into what “alignment” is about. </a:t>
            </a:r>
          </a:p>
        </p:txBody>
      </p:sp>
    </p:spTree>
    <p:extLst>
      <p:ext uri="{BB962C8B-B14F-4D97-AF65-F5344CB8AC3E}">
        <p14:creationId xmlns:p14="http://schemas.microsoft.com/office/powerpoint/2010/main" val="18821605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173-8D18-B75E-9BAF-E0973CC23B21}"/>
              </a:ext>
            </a:extLst>
          </p:cNvPr>
          <p:cNvSpPr>
            <a:spLocks noGrp="1"/>
          </p:cNvSpPr>
          <p:nvPr>
            <p:ph type="title"/>
          </p:nvPr>
        </p:nvSpPr>
        <p:spPr/>
        <p:txBody>
          <a:bodyPr/>
          <a:lstStyle/>
          <a:p>
            <a:r>
              <a:rPr lang="en-US" dirty="0"/>
              <a:t>GPT-4: Demystifying the Details</a:t>
            </a:r>
          </a:p>
        </p:txBody>
      </p:sp>
      <p:sp>
        <p:nvSpPr>
          <p:cNvPr id="3" name="Text Placeholder 2">
            <a:extLst>
              <a:ext uri="{FF2B5EF4-FFF2-40B4-BE49-F238E27FC236}">
                <a16:creationId xmlns:a16="http://schemas.microsoft.com/office/drawing/2014/main" id="{1EDE7320-E945-3230-D23D-1FFC53BB3E9F}"/>
              </a:ext>
            </a:extLst>
          </p:cNvPr>
          <p:cNvSpPr>
            <a:spLocks noGrp="1"/>
          </p:cNvSpPr>
          <p:nvPr>
            <p:ph type="body" sz="quarter" idx="16"/>
          </p:nvPr>
        </p:nvSpPr>
        <p:spPr>
          <a:xfrm>
            <a:off x="294468" y="1165929"/>
            <a:ext cx="8756541" cy="3077573"/>
          </a:xfrm>
        </p:spPr>
        <p:txBody>
          <a:bodyPr/>
          <a:lstStyle/>
          <a:p>
            <a:r>
              <a:rPr lang="en-US" dirty="0"/>
              <a:t>It’s opaque, but now we can make educated guesses. </a:t>
            </a:r>
          </a:p>
          <a:p>
            <a:pPr lvl="1"/>
            <a:r>
              <a:rPr lang="en-US" dirty="0"/>
              <a:t>“We trained an </a:t>
            </a:r>
            <a:r>
              <a:rPr lang="en-US" dirty="0">
                <a:highlight>
                  <a:srgbClr val="FFFF00"/>
                </a:highlight>
              </a:rPr>
              <a:t>initial model using supervised fine-tuning</a:t>
            </a:r>
            <a:r>
              <a:rPr lang="en-US" dirty="0"/>
              <a:t>: human AI trainers provided conversations in which they played both sides—the user and an AI assistant.”</a:t>
            </a:r>
          </a:p>
          <a:p>
            <a:pPr lvl="1"/>
            <a:r>
              <a:rPr lang="en-US" dirty="0"/>
              <a:t>“We gave the [human] trainers access to model-written suggestions to help them compose their responses.”</a:t>
            </a:r>
          </a:p>
          <a:p>
            <a:pPr lvl="1"/>
            <a:r>
              <a:rPr lang="en-US" dirty="0"/>
              <a:t>“We mixed this </a:t>
            </a:r>
            <a:r>
              <a:rPr lang="en-US" dirty="0">
                <a:highlight>
                  <a:srgbClr val="FFFF00"/>
                </a:highlight>
              </a:rPr>
              <a:t>new dialogue dataset </a:t>
            </a:r>
            <a:r>
              <a:rPr lang="en-US" dirty="0"/>
              <a:t>with the </a:t>
            </a:r>
            <a:r>
              <a:rPr lang="en-US" dirty="0" err="1"/>
              <a:t>InstructGPT</a:t>
            </a:r>
            <a:r>
              <a:rPr lang="en-US" dirty="0"/>
              <a:t> dataset, which we transformed into a dialogue format.”</a:t>
            </a:r>
          </a:p>
          <a:p>
            <a:pPr lvl="1"/>
            <a:r>
              <a:rPr lang="en-US" dirty="0"/>
              <a:t>“To create a reward model for reinforcement learning, we needed to collect comparison data, which consisted </a:t>
            </a:r>
            <a:r>
              <a:rPr lang="en-US" dirty="0">
                <a:highlight>
                  <a:srgbClr val="FFFF00"/>
                </a:highlight>
              </a:rPr>
              <a:t>of two or more model responses ranked by quality</a:t>
            </a:r>
            <a:r>
              <a:rPr lang="en-US" dirty="0"/>
              <a:t>. To collect this data, we took conversations that AI trainers had with the chatbot. We randomly selected a model-written message, sampled several alternative completions, and </a:t>
            </a:r>
            <a:r>
              <a:rPr lang="en-US" dirty="0">
                <a:highlight>
                  <a:srgbClr val="FFFF00"/>
                </a:highlight>
              </a:rPr>
              <a:t>had AI trainers rank them</a:t>
            </a:r>
            <a:r>
              <a:rPr lang="en-US" dirty="0"/>
              <a:t>.”</a:t>
            </a:r>
          </a:p>
          <a:p>
            <a:pPr lvl="1"/>
            <a:r>
              <a:rPr lang="en-US" dirty="0"/>
              <a:t>“Using these reward models, we can fine-tune the model using </a:t>
            </a:r>
            <a:r>
              <a:rPr lang="en-US" dirty="0">
                <a:highlight>
                  <a:srgbClr val="FFFF00"/>
                </a:highlight>
              </a:rPr>
              <a:t>Proximal Policy Optimization</a:t>
            </a:r>
            <a:r>
              <a:rPr lang="en-US" dirty="0"/>
              <a:t>. We performed several iterations of this process.”</a:t>
            </a:r>
          </a:p>
          <a:p>
            <a:endParaRPr lang="en-US" dirty="0"/>
          </a:p>
        </p:txBody>
      </p:sp>
      <p:sp>
        <p:nvSpPr>
          <p:cNvPr id="4" name="object 7">
            <a:extLst>
              <a:ext uri="{FF2B5EF4-FFF2-40B4-BE49-F238E27FC236}">
                <a16:creationId xmlns:a16="http://schemas.microsoft.com/office/drawing/2014/main" id="{62570852-D23A-AD18-B520-5EE394EBEC4F}"/>
              </a:ext>
            </a:extLst>
          </p:cNvPr>
          <p:cNvSpPr txBox="1"/>
          <p:nvPr/>
        </p:nvSpPr>
        <p:spPr>
          <a:xfrm>
            <a:off x="3095683" y="4856845"/>
            <a:ext cx="3154109" cy="179536"/>
          </a:xfrm>
          <a:prstGeom prst="rect">
            <a:avLst/>
          </a:prstGeom>
        </p:spPr>
        <p:txBody>
          <a:bodyPr vert="horz" wrap="square" lIns="0" tIns="0" rIns="0" bIns="0" rtlCol="0">
            <a:spAutoFit/>
          </a:bodyPr>
          <a:lstStyle/>
          <a:p>
            <a:pPr marL="9525">
              <a:lnSpc>
                <a:spcPts val="1358"/>
              </a:lnSpc>
            </a:pPr>
            <a:r>
              <a:rPr sz="1350" u="sng" spc="-8" dirty="0">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353038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pic>
        <p:nvPicPr>
          <p:cNvPr id="2456" name="Google Shape;2456;p150"/>
          <p:cNvPicPr preferRelativeResize="0"/>
          <p:nvPr/>
        </p:nvPicPr>
        <p:blipFill>
          <a:blip r:embed="rId3">
            <a:alphaModFix/>
          </a:blip>
          <a:stretch>
            <a:fillRect/>
          </a:stretch>
        </p:blipFill>
        <p:spPr>
          <a:xfrm>
            <a:off x="1304134" y="2821950"/>
            <a:ext cx="7315200" cy="1775222"/>
          </a:xfrm>
          <a:prstGeom prst="rect">
            <a:avLst/>
          </a:prstGeom>
          <a:noFill/>
          <a:ln>
            <a:noFill/>
          </a:ln>
        </p:spPr>
      </p:pic>
      <p:sp>
        <p:nvSpPr>
          <p:cNvPr id="2457" name="Google Shape;2457;p150"/>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8121A0CB-E8FB-3827-A9E5-4B48DC2A0F9A}"/>
              </a:ext>
            </a:extLst>
          </p:cNvPr>
          <p:cNvSpPr txBox="1"/>
          <p:nvPr/>
        </p:nvSpPr>
        <p:spPr>
          <a:xfrm>
            <a:off x="7155555" y="25598"/>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itle 3">
            <a:extLst>
              <a:ext uri="{FF2B5EF4-FFF2-40B4-BE49-F238E27FC236}">
                <a16:creationId xmlns:a16="http://schemas.microsoft.com/office/drawing/2014/main" id="{A66ED277-DF15-9F84-48E3-DED1240335EF}"/>
              </a:ext>
            </a:extLst>
          </p:cNvPr>
          <p:cNvSpPr>
            <a:spLocks noGrp="1"/>
          </p:cNvSpPr>
          <p:nvPr>
            <p:ph type="title"/>
          </p:nvPr>
        </p:nvSpPr>
        <p:spPr/>
        <p:txBody>
          <a:bodyPr/>
          <a:lstStyle/>
          <a:p>
            <a:r>
              <a:rPr lang="en-US" dirty="0"/>
              <a:t>Best-of-N Sampling Algorithm</a:t>
            </a:r>
          </a:p>
        </p:txBody>
      </p:sp>
      <p:sp>
        <p:nvSpPr>
          <p:cNvPr id="5" name="Text Placeholder 4">
            <a:extLst>
              <a:ext uri="{FF2B5EF4-FFF2-40B4-BE49-F238E27FC236}">
                <a16:creationId xmlns:a16="http://schemas.microsoft.com/office/drawing/2014/main" id="{581D9F50-0787-648F-BCFC-49116BEB0026}"/>
              </a:ext>
            </a:extLst>
          </p:cNvPr>
          <p:cNvSpPr>
            <a:spLocks noGrp="1"/>
          </p:cNvSpPr>
          <p:nvPr>
            <p:ph type="body" sz="quarter" idx="16"/>
          </p:nvPr>
        </p:nvSpPr>
        <p:spPr>
          <a:xfrm>
            <a:off x="533919" y="1390650"/>
            <a:ext cx="8085415" cy="3077573"/>
          </a:xfrm>
        </p:spPr>
        <p:txBody>
          <a:bodyPr/>
          <a:lstStyle/>
          <a:p>
            <a:r>
              <a:rPr lang="en-US" dirty="0"/>
              <a:t>Best-of-N: </a:t>
            </a:r>
          </a:p>
          <a:p>
            <a:pPr lvl="1"/>
            <a:r>
              <a:rPr lang="en-US" dirty="0"/>
              <a:t>Sample N outputs from policy </a:t>
            </a:r>
          </a:p>
          <a:p>
            <a:pPr lvl="1"/>
            <a:r>
              <a:rPr lang="en-US" dirty="0"/>
              <a:t>Score them all with the reward </a:t>
            </a:r>
          </a:p>
          <a:p>
            <a:r>
              <a:rPr lang="en-US" dirty="0"/>
              <a:t>Example usage: </a:t>
            </a:r>
            <a:r>
              <a:rPr lang="en-US" u="sng" dirty="0">
                <a:solidFill>
                  <a:schemeClr val="accent5"/>
                </a:solidFill>
                <a:hlinkClick r:id="rId4">
                  <a:extLst>
                    <a:ext uri="{A12FA001-AC4F-418D-AE19-62706E023703}">
                      <ahyp:hlinkClr xmlns:ahyp="http://schemas.microsoft.com/office/drawing/2018/hyperlinkcolor" val="tx"/>
                    </a:ext>
                  </a:extLst>
                </a:hlinkClick>
              </a:rPr>
              <a:t>https://huggingface.co/docs/trl/main/en/best_of_n</a:t>
            </a:r>
            <a:r>
              <a:rPr lang="en-US" dirty="0"/>
              <a:t> </a:t>
            </a:r>
          </a:p>
          <a:p>
            <a:endParaRPr lang="en-US" dirty="0"/>
          </a:p>
        </p:txBody>
      </p:sp>
    </p:spTree>
    <p:extLst>
      <p:ext uri="{BB962C8B-B14F-4D97-AF65-F5344CB8AC3E}">
        <p14:creationId xmlns:p14="http://schemas.microsoft.com/office/powerpoint/2010/main" val="339251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a:bodyPr>
          <a:lstStyle/>
          <a:p>
            <a:r>
              <a:rPr lang="en-US" dirty="0"/>
              <a:t>Summary Thus Far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type="body" sz="quarter" idx="16"/>
          </p:nvPr>
        </p:nvSpPr>
        <p:spPr/>
        <p:txBody>
          <a:bodyPr>
            <a:normAutofit/>
          </a:bodyPr>
          <a:lstStyle/>
          <a:p>
            <a:r>
              <a:rPr lang="en-US" dirty="0"/>
              <a:t>Reinforcement learning can help mitigate some of the problems with supervised instruction tuning</a:t>
            </a:r>
          </a:p>
          <a:p>
            <a:r>
              <a:rPr lang="en-US" dirty="0"/>
              <a:t>RLHF uses two models</a:t>
            </a:r>
          </a:p>
          <a:p>
            <a:pPr lvl="1"/>
            <a:r>
              <a:rPr lang="en-US" dirty="0">
                <a:latin typeface="Tahoma" panose="020B0604030504040204" pitchFamily="34" charset="0"/>
                <a:ea typeface="Tahoma" panose="020B0604030504040204" pitchFamily="34" charset="0"/>
                <a:cs typeface="Tahoma" panose="020B0604030504040204" pitchFamily="34" charset="0"/>
              </a:rPr>
              <a:t>Reward model is trained via ranking feedback of humans. </a:t>
            </a:r>
          </a:p>
          <a:p>
            <a:pPr lvl="1"/>
            <a:r>
              <a:rPr lang="en-US" dirty="0"/>
              <a:t>Policy model learns to generate responses that maximize the reward model.</a:t>
            </a:r>
          </a:p>
          <a:p>
            <a:endParaRPr lang="en-US" dirty="0"/>
          </a:p>
          <a:p>
            <a:r>
              <a:rPr lang="en-US" dirty="0"/>
              <a:t>Limitations: </a:t>
            </a:r>
          </a:p>
          <a:p>
            <a:pPr lvl="1"/>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RL can be tricky to get right </a:t>
            </a:r>
          </a:p>
          <a:p>
            <a:pPr lvl="1"/>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Training a good reward may require a lot of annotations </a:t>
            </a:r>
          </a:p>
          <a:p>
            <a:pPr lvl="1"/>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TextBox 3">
            <a:extLst>
              <a:ext uri="{FF2B5EF4-FFF2-40B4-BE49-F238E27FC236}">
                <a16:creationId xmlns:a16="http://schemas.microsoft.com/office/drawing/2014/main" id="{03FC25B4-370B-1680-0161-C56599C4B046}"/>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4029450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27490D-81D2-7AA8-FC86-7F7C7845E497}"/>
              </a:ext>
            </a:extLst>
          </p:cNvPr>
          <p:cNvSpPr>
            <a:spLocks noGrp="1"/>
          </p:cNvSpPr>
          <p:nvPr>
            <p:ph type="body" sz="quarter" idx="10"/>
          </p:nvPr>
        </p:nvSpPr>
        <p:spPr/>
        <p:txBody>
          <a:bodyPr>
            <a:normAutofit/>
          </a:bodyPr>
          <a:lstStyle/>
          <a:p>
            <a:r>
              <a:rPr lang="en-US" sz="2800" dirty="0"/>
              <a:t>There are plenty of RL variants </a:t>
            </a:r>
            <a:br>
              <a:rPr lang="en-US" sz="2800" dirty="0"/>
            </a:br>
            <a:r>
              <a:rPr lang="en-US" sz="2800" dirty="0"/>
              <a:t>out there … </a:t>
            </a:r>
          </a:p>
        </p:txBody>
      </p:sp>
    </p:spTree>
    <p:extLst>
      <p:ext uri="{BB962C8B-B14F-4D97-AF65-F5344CB8AC3E}">
        <p14:creationId xmlns:p14="http://schemas.microsoft.com/office/powerpoint/2010/main" val="28472200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2C32-92FA-F6CB-9563-21B1CE1170CC}"/>
              </a:ext>
            </a:extLst>
          </p:cNvPr>
          <p:cNvSpPr>
            <a:spLocks noGrp="1"/>
          </p:cNvSpPr>
          <p:nvPr>
            <p:ph type="title"/>
          </p:nvPr>
        </p:nvSpPr>
        <p:spPr/>
        <p:txBody>
          <a:bodyPr/>
          <a:lstStyle/>
          <a:p>
            <a:r>
              <a:rPr lang="en-US" dirty="0"/>
              <a:t>Reinforcement Learning: Families</a:t>
            </a:r>
          </a:p>
        </p:txBody>
      </p:sp>
      <p:sp>
        <p:nvSpPr>
          <p:cNvPr id="3" name="Text Placeholder 2">
            <a:extLst>
              <a:ext uri="{FF2B5EF4-FFF2-40B4-BE49-F238E27FC236}">
                <a16:creationId xmlns:a16="http://schemas.microsoft.com/office/drawing/2014/main" id="{D9FB7CD6-73D1-406B-5218-16E6B26EE1AB}"/>
              </a:ext>
            </a:extLst>
          </p:cNvPr>
          <p:cNvSpPr>
            <a:spLocks noGrp="1"/>
          </p:cNvSpPr>
          <p:nvPr>
            <p:ph type="body" sz="quarter" idx="16"/>
          </p:nvPr>
        </p:nvSpPr>
        <p:spPr/>
        <p:txBody>
          <a:bodyPr/>
          <a:lstStyle/>
          <a:p>
            <a:pPr marL="0" indent="0">
              <a:buNone/>
            </a:pPr>
            <a:r>
              <a:rPr lang="en-US" dirty="0"/>
              <a:t>There are a variety of RL algorithms (out of scope for us). Broadly, </a:t>
            </a:r>
          </a:p>
          <a:p>
            <a:r>
              <a:rPr lang="en-US" b="1" dirty="0"/>
              <a:t>Policy-Based Methods</a:t>
            </a:r>
            <a:r>
              <a:rPr lang="en-US" dirty="0"/>
              <a:t>, learn a policy function directly. </a:t>
            </a:r>
          </a:p>
          <a:p>
            <a:pPr lvl="1"/>
            <a:r>
              <a:rPr lang="en-US" dirty="0"/>
              <a:t>Takes a state as input and outputs an action (or a distribution over</a:t>
            </a:r>
          </a:p>
          <a:p>
            <a:pPr lvl="2"/>
            <a:r>
              <a:rPr lang="en-US" dirty="0"/>
              <a:t>actions) to take.</a:t>
            </a:r>
          </a:p>
          <a:p>
            <a:pPr lvl="1"/>
            <a:r>
              <a:rPr lang="en-US" dirty="0"/>
              <a:t>We're not too concerned with determining the value or "goodness" of each state-action pair</a:t>
            </a:r>
          </a:p>
          <a:p>
            <a:pPr lvl="1"/>
            <a:r>
              <a:rPr lang="en-US" dirty="0"/>
              <a:t>We just want to know what to do in each state to perform well.</a:t>
            </a:r>
          </a:p>
          <a:p>
            <a:r>
              <a:rPr lang="en-US" b="1" dirty="0"/>
              <a:t>Value-based methods</a:t>
            </a:r>
            <a:r>
              <a:rPr lang="en-US" dirty="0"/>
              <a:t>: </a:t>
            </a:r>
          </a:p>
          <a:p>
            <a:pPr lvl="1"/>
            <a:r>
              <a:rPr lang="en-US" dirty="0"/>
              <a:t>the idea is to find the value of each state or state-action pair, and then act in a way that maximizes these values.</a:t>
            </a:r>
          </a:p>
          <a:p>
            <a:pPr lvl="1"/>
            <a:endParaRPr lang="en-US" dirty="0"/>
          </a:p>
        </p:txBody>
      </p:sp>
      <p:sp>
        <p:nvSpPr>
          <p:cNvPr id="4" name="Rounded Rectangular Callout 3">
            <a:extLst>
              <a:ext uri="{FF2B5EF4-FFF2-40B4-BE49-F238E27FC236}">
                <a16:creationId xmlns:a16="http://schemas.microsoft.com/office/drawing/2014/main" id="{5AF5E2A8-BFB5-03B9-2BAB-45C292802B78}"/>
              </a:ext>
            </a:extLst>
          </p:cNvPr>
          <p:cNvSpPr/>
          <p:nvPr/>
        </p:nvSpPr>
        <p:spPr>
          <a:xfrm>
            <a:off x="7256206" y="1278177"/>
            <a:ext cx="1697963" cy="572700"/>
          </a:xfrm>
          <a:prstGeom prst="wedgeRoundRectCallout">
            <a:avLst>
              <a:gd name="adj1" fmla="val -70798"/>
              <a:gd name="adj2" fmla="val 540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The variant we just saw</a:t>
            </a:r>
          </a:p>
        </p:txBody>
      </p:sp>
      <p:pic>
        <p:nvPicPr>
          <p:cNvPr id="5" name="Picture 4" descr="Diagram&#10;&#10;Description automatically generated">
            <a:extLst>
              <a:ext uri="{FF2B5EF4-FFF2-40B4-BE49-F238E27FC236}">
                <a16:creationId xmlns:a16="http://schemas.microsoft.com/office/drawing/2014/main" id="{CC7364D3-089F-55C1-289F-B5B75A15EC03}"/>
              </a:ext>
            </a:extLst>
          </p:cNvPr>
          <p:cNvPicPr>
            <a:picLocks noChangeAspect="1"/>
          </p:cNvPicPr>
          <p:nvPr/>
        </p:nvPicPr>
        <p:blipFill rotWithShape="1">
          <a:blip r:embed="rId2"/>
          <a:srcRect r="29480"/>
          <a:stretch/>
        </p:blipFill>
        <p:spPr>
          <a:xfrm>
            <a:off x="7062650" y="4877"/>
            <a:ext cx="2081349" cy="956510"/>
          </a:xfrm>
          <a:prstGeom prst="rect">
            <a:avLst/>
          </a:prstGeom>
        </p:spPr>
      </p:pic>
    </p:spTree>
    <p:extLst>
      <p:ext uri="{BB962C8B-B14F-4D97-AF65-F5344CB8AC3E}">
        <p14:creationId xmlns:p14="http://schemas.microsoft.com/office/powerpoint/2010/main" val="24875054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69DF-6196-3CF8-49C8-FCD80F1D9372}"/>
              </a:ext>
            </a:extLst>
          </p:cNvPr>
          <p:cNvSpPr>
            <a:spLocks noGrp="1"/>
          </p:cNvSpPr>
          <p:nvPr>
            <p:ph type="title"/>
          </p:nvPr>
        </p:nvSpPr>
        <p:spPr/>
        <p:txBody>
          <a:bodyPr/>
          <a:lstStyle/>
          <a:p>
            <a:r>
              <a:rPr lang="en-US" dirty="0"/>
              <a:t>The Bigger Picture </a:t>
            </a:r>
          </a:p>
        </p:txBody>
      </p:sp>
      <p:pic>
        <p:nvPicPr>
          <p:cNvPr id="7" name="Picture 6" descr="A diagram of a model&#10;&#10;Description automatically generated">
            <a:extLst>
              <a:ext uri="{FF2B5EF4-FFF2-40B4-BE49-F238E27FC236}">
                <a16:creationId xmlns:a16="http://schemas.microsoft.com/office/drawing/2014/main" id="{A4F8A778-7514-B058-FFA4-11040835424D}"/>
              </a:ext>
            </a:extLst>
          </p:cNvPr>
          <p:cNvPicPr>
            <a:picLocks noChangeAspect="1"/>
          </p:cNvPicPr>
          <p:nvPr/>
        </p:nvPicPr>
        <p:blipFill>
          <a:blip r:embed="rId2"/>
          <a:stretch>
            <a:fillRect/>
          </a:stretch>
        </p:blipFill>
        <p:spPr>
          <a:xfrm>
            <a:off x="2972899" y="1443413"/>
            <a:ext cx="6151437" cy="3275359"/>
          </a:xfrm>
          <a:prstGeom prst="rect">
            <a:avLst/>
          </a:prstGeom>
        </p:spPr>
      </p:pic>
      <p:sp>
        <p:nvSpPr>
          <p:cNvPr id="9" name="Text Placeholder 8">
            <a:extLst>
              <a:ext uri="{FF2B5EF4-FFF2-40B4-BE49-F238E27FC236}">
                <a16:creationId xmlns:a16="http://schemas.microsoft.com/office/drawing/2014/main" id="{2CE63A84-6932-D50A-3833-AD454AD41AA0}"/>
              </a:ext>
            </a:extLst>
          </p:cNvPr>
          <p:cNvSpPr>
            <a:spLocks noGrp="1"/>
          </p:cNvSpPr>
          <p:nvPr>
            <p:ph type="body" sz="quarter" idx="16"/>
          </p:nvPr>
        </p:nvSpPr>
        <p:spPr>
          <a:xfrm>
            <a:off x="533919" y="1390650"/>
            <a:ext cx="2907371" cy="3077573"/>
          </a:xfrm>
        </p:spPr>
        <p:txBody>
          <a:bodyPr/>
          <a:lstStyle/>
          <a:p>
            <a:r>
              <a:rPr lang="en-US" dirty="0"/>
              <a:t>What we saw was a special case of PPO algorithm. </a:t>
            </a:r>
          </a:p>
          <a:p>
            <a:endParaRPr lang="en-US" dirty="0"/>
          </a:p>
          <a:p>
            <a:r>
              <a:rPr lang="en-US" dirty="0"/>
              <a:t>In HW7, we have given you the code for a slightly more complex policy optimization (PPO)! </a:t>
            </a:r>
          </a:p>
          <a:p>
            <a:pPr lvl="1"/>
            <a:endParaRPr lang="en-US" dirty="0"/>
          </a:p>
        </p:txBody>
      </p:sp>
      <p:sp>
        <p:nvSpPr>
          <p:cNvPr id="10" name="TextBox 9">
            <a:extLst>
              <a:ext uri="{FF2B5EF4-FFF2-40B4-BE49-F238E27FC236}">
                <a16:creationId xmlns:a16="http://schemas.microsoft.com/office/drawing/2014/main" id="{90C4406C-C300-FE38-99F5-2CFCA05352A3}"/>
              </a:ext>
            </a:extLst>
          </p:cNvPr>
          <p:cNvSpPr txBox="1"/>
          <p:nvPr/>
        </p:nvSpPr>
        <p:spPr>
          <a:xfrm>
            <a:off x="1903641" y="4728604"/>
            <a:ext cx="5336717" cy="307777"/>
          </a:xfrm>
          <a:prstGeom prst="rect">
            <a:avLst/>
          </a:prstGeom>
          <a:noFill/>
        </p:spPr>
        <p:txBody>
          <a:bodyPr wrap="none" rtlCol="0">
            <a:spAutoFit/>
          </a:bodyPr>
          <a:lstStyle/>
          <a:p>
            <a:r>
              <a:rPr lang="en-US" dirty="0">
                <a:hlinkClick r:id="rId3"/>
              </a:rPr>
              <a:t>https://spinningup.openai.com/en/latest/spinningup/rl_intro2.html</a:t>
            </a:r>
            <a:r>
              <a:rPr lang="en-US" dirty="0"/>
              <a:t> </a:t>
            </a:r>
          </a:p>
        </p:txBody>
      </p:sp>
    </p:spTree>
    <p:extLst>
      <p:ext uri="{BB962C8B-B14F-4D97-AF65-F5344CB8AC3E}">
        <p14:creationId xmlns:p14="http://schemas.microsoft.com/office/powerpoint/2010/main" val="10351764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400" dirty="0"/>
              <a:t>Aligning Language Models: </a:t>
            </a:r>
          </a:p>
          <a:p>
            <a:pPr algn="ctr"/>
            <a:r>
              <a:rPr lang="en-US" sz="4400" dirty="0"/>
              <a:t>Failures and Challenges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5050700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p:txBody>
          <a:bodyPr/>
          <a:lstStyle/>
          <a:p>
            <a:r>
              <a:rPr lang="en-US" dirty="0"/>
              <a:t>Can be quite tricky to get right … </a:t>
            </a:r>
          </a:p>
        </p:txBody>
      </p:sp>
      <p:pic>
        <p:nvPicPr>
          <p:cNvPr id="5" name="Picture 4" descr="Text&#10;&#10;Description automatically generated with low confidence">
            <a:extLst>
              <a:ext uri="{FF2B5EF4-FFF2-40B4-BE49-F238E27FC236}">
                <a16:creationId xmlns:a16="http://schemas.microsoft.com/office/drawing/2014/main" id="{BAEA189A-CFE7-11A4-2C65-5F6E78EC5A6E}"/>
              </a:ext>
            </a:extLst>
          </p:cNvPr>
          <p:cNvPicPr>
            <a:picLocks noChangeAspect="1"/>
          </p:cNvPicPr>
          <p:nvPr/>
        </p:nvPicPr>
        <p:blipFill>
          <a:blip r:embed="rId2"/>
          <a:stretch>
            <a:fillRect/>
          </a:stretch>
        </p:blipFill>
        <p:spPr>
          <a:xfrm>
            <a:off x="685800" y="2233236"/>
            <a:ext cx="7772400" cy="1188137"/>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DE8B69C3-A0FA-BE24-DC54-AF2FCA863D03}"/>
              </a:ext>
            </a:extLst>
          </p:cNvPr>
          <p:cNvSpPr txBox="1"/>
          <p:nvPr/>
        </p:nvSpPr>
        <p:spPr>
          <a:xfrm>
            <a:off x="556592" y="4045655"/>
            <a:ext cx="7901608" cy="307777"/>
          </a:xfrm>
          <a:prstGeom prst="rect">
            <a:avLst/>
          </a:prstGeom>
          <a:noFill/>
        </p:spPr>
        <p:txBody>
          <a:bodyPr wrap="square">
            <a:spAutoFit/>
          </a:bodyPr>
          <a:lstStyle/>
          <a:p>
            <a:pPr algn="ctr"/>
            <a:r>
              <a:rPr lang="en-US" dirty="0">
                <a:hlinkClick r:id="rId3"/>
              </a:rPr>
              <a:t>https://iclr-blog-track.github.io/2022/03/25/ppo-implementation-details/</a:t>
            </a:r>
            <a:r>
              <a:rPr lang="en-US" dirty="0"/>
              <a:t> </a:t>
            </a:r>
          </a:p>
        </p:txBody>
      </p:sp>
    </p:spTree>
    <p:extLst>
      <p:ext uri="{BB962C8B-B14F-4D97-AF65-F5344CB8AC3E}">
        <p14:creationId xmlns:p14="http://schemas.microsoft.com/office/powerpoint/2010/main" val="15277044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48141"/>
            <a:ext cx="8085415" cy="3077573"/>
          </a:xfrm>
        </p:spPr>
        <p:txBody>
          <a:bodyPr/>
          <a:lstStyle/>
          <a:p>
            <a:r>
              <a:rPr lang="en-US" sz="1800" spc="-4" dirty="0">
                <a:latin typeface="Corbel" panose="020B0503020204020204" pitchFamily="34" charset="0"/>
                <a:cs typeface="Calibri"/>
              </a:rPr>
              <a:t>”Reward hacking” is a common problem in RL</a:t>
            </a:r>
            <a:endParaRPr lang="en-US" dirty="0"/>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dirty="0">
                <a:solidFill>
                  <a:srgbClr val="007B92"/>
                </a:solidFill>
                <a:uFill>
                  <a:solidFill>
                    <a:srgbClr val="007B92"/>
                  </a:solidFill>
                </a:uFill>
                <a:latin typeface="Corbel" panose="020B0503020204020204" pitchFamily="34" charset="0"/>
                <a:cs typeface="Calibri"/>
              </a:rPr>
              <a:t>[</a:t>
            </a:r>
            <a:r>
              <a:rPr sz="1500" u="sng" spc="-4" dirty="0">
                <a:solidFill>
                  <a:srgbClr val="007B92"/>
                </a:solidFill>
                <a:uFill>
                  <a:solidFill>
                    <a:srgbClr val="007B92"/>
                  </a:solidFill>
                </a:uFill>
                <a:latin typeface="Corbel" panose="020B0503020204020204" pitchFamily="34" charset="0"/>
                <a:cs typeface="Calibri"/>
              </a:rPr>
              <a:t>https://openai.com/blog/faulty-reward-functions/</a:t>
            </a:r>
            <a:r>
              <a:rPr lang="en-US" sz="1500" u="sng" spc="-4" dirty="0">
                <a:solidFill>
                  <a:srgbClr val="007B92"/>
                </a:solidFill>
                <a:uFill>
                  <a:solidFill>
                    <a:srgbClr val="007B92"/>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a:t>
            </a:r>
            <a:r>
              <a:rPr lang="en-US" dirty="0">
                <a:solidFill>
                  <a:srgbClr val="595959"/>
                </a:solidFill>
                <a:latin typeface="Corbel"/>
                <a:cs typeface="Arial"/>
                <a:hlinkClick r:id="rId5"/>
              </a:rPr>
              <a:t>Concrete Problems in AI Safety, 2016</a:t>
            </a:r>
            <a:r>
              <a:rPr lang="en-US" dirty="0">
                <a:solidFill>
                  <a:srgbClr val="595959"/>
                </a:solidFill>
                <a:latin typeface="Corbel"/>
                <a:cs typeface="Arial"/>
              </a:rPr>
              <a:t>]</a:t>
            </a:r>
            <a:endParaRPr lang="en-US" dirty="0"/>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15785" y="1444224"/>
            <a:ext cx="5680831" cy="3195467"/>
          </a:xfrm>
          <a:prstGeom prst="rect">
            <a:avLst/>
          </a:prstGeom>
        </p:spPr>
      </p:pic>
    </p:spTree>
    <p:extLst>
      <p:ext uri="{BB962C8B-B14F-4D97-AF65-F5344CB8AC3E}">
        <p14:creationId xmlns:p14="http://schemas.microsoft.com/office/powerpoint/2010/main" val="406638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20988"/>
            <a:ext cx="8085415" cy="3077573"/>
          </a:xfrm>
        </p:spPr>
        <p:txBody>
          <a:bodyPr/>
          <a:lstStyle/>
          <a:p>
            <a:r>
              <a:rPr lang="en-US" sz="1800" spc="-4" dirty="0">
                <a:latin typeface="Corbel" panose="020B0503020204020204" pitchFamily="34" charset="0"/>
                <a:cs typeface="Calibri"/>
              </a:rPr>
              <a:t>”Reward hacking” is a common problem in RL</a:t>
            </a:r>
            <a:endParaRPr lang="en-US" dirty="0"/>
          </a:p>
        </p:txBody>
      </p:sp>
      <p:sp>
        <p:nvSpPr>
          <p:cNvPr id="4" name="TextBox 3">
            <a:extLst>
              <a:ext uri="{FF2B5EF4-FFF2-40B4-BE49-F238E27FC236}">
                <a16:creationId xmlns:a16="http://schemas.microsoft.com/office/drawing/2014/main" id="{6F123D5B-881B-0C20-641E-2BE66B90843D}"/>
              </a:ext>
            </a:extLst>
          </p:cNvPr>
          <p:cNvSpPr txBox="1"/>
          <p:nvPr/>
        </p:nvSpPr>
        <p:spPr>
          <a:xfrm>
            <a:off x="3186820" y="4843276"/>
            <a:ext cx="564446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[Video credit: Jack Clark]</a:t>
            </a:r>
            <a:endParaRPr lang="en-US" dirty="0"/>
          </a:p>
        </p:txBody>
      </p:sp>
      <p:sp>
        <p:nvSpPr>
          <p:cNvPr id="8" name="TextBox 7">
            <a:extLst>
              <a:ext uri="{FF2B5EF4-FFF2-40B4-BE49-F238E27FC236}">
                <a16:creationId xmlns:a16="http://schemas.microsoft.com/office/drawing/2014/main" id="{04EE3EFA-55AD-E926-4394-290D4EA53879}"/>
              </a:ext>
            </a:extLst>
          </p:cNvPr>
          <p:cNvSpPr txBox="1"/>
          <p:nvPr/>
        </p:nvSpPr>
        <p:spPr>
          <a:xfrm>
            <a:off x="6096000" y="135003"/>
            <a:ext cx="2907196" cy="10551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Open question: will reward hacking go away with enough scale? 🤔</a:t>
            </a:r>
            <a:endParaRPr lang="fa-IR" sz="2000" dirty="0">
              <a:latin typeface="Corbel" panose="020B0503020204020204" pitchFamily="34" charset="0"/>
              <a:cs typeface="Cambria Math"/>
            </a:endParaRPr>
          </a:p>
        </p:txBody>
      </p:sp>
      <p:pic>
        <p:nvPicPr>
          <p:cNvPr id="6" name="Online Media 5" descr="CoastRunners 7">
            <a:hlinkClick r:id="" action="ppaction://media"/>
            <a:extLst>
              <a:ext uri="{FF2B5EF4-FFF2-40B4-BE49-F238E27FC236}">
                <a16:creationId xmlns:a16="http://schemas.microsoft.com/office/drawing/2014/main" id="{4297C6EC-AE66-9F70-4E70-B6749302925E}"/>
              </a:ext>
            </a:extLst>
          </p:cNvPr>
          <p:cNvPicPr>
            <a:picLocks noRot="1" noChangeAspect="1"/>
          </p:cNvPicPr>
          <p:nvPr>
            <a:videoFile r:link="rId1"/>
          </p:nvPr>
        </p:nvPicPr>
        <p:blipFill>
          <a:blip r:embed="rId4"/>
          <a:stretch>
            <a:fillRect/>
          </a:stretch>
        </p:blipFill>
        <p:spPr>
          <a:xfrm>
            <a:off x="3724782" y="1418063"/>
            <a:ext cx="4559707" cy="3419781"/>
          </a:xfrm>
          <a:prstGeom prst="rect">
            <a:avLst/>
          </a:prstGeom>
        </p:spPr>
      </p:pic>
      <p:sp>
        <p:nvSpPr>
          <p:cNvPr id="9" name="TextBox 8">
            <a:extLst>
              <a:ext uri="{FF2B5EF4-FFF2-40B4-BE49-F238E27FC236}">
                <a16:creationId xmlns:a16="http://schemas.microsoft.com/office/drawing/2014/main" id="{D01AD798-40BC-0AEF-5526-688C6AC59FA2}"/>
              </a:ext>
            </a:extLst>
          </p:cNvPr>
          <p:cNvSpPr txBox="1"/>
          <p:nvPr/>
        </p:nvSpPr>
        <p:spPr>
          <a:xfrm>
            <a:off x="576930" y="1674689"/>
            <a:ext cx="2666890" cy="706668"/>
          </a:xfrm>
          <a:prstGeom prst="wedgeRoundRectCallout">
            <a:avLst>
              <a:gd name="adj1" fmla="val 45094"/>
              <a:gd name="adj2" fmla="val 8234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The goal of this agent is to maximize scores</a:t>
            </a:r>
            <a:endParaRPr lang="fa-IR" sz="2000" dirty="0">
              <a:latin typeface="Corbel" panose="020B0503020204020204" pitchFamily="34" charset="0"/>
              <a:cs typeface="Cambria Math"/>
            </a:endParaRPr>
          </a:p>
        </p:txBody>
      </p:sp>
      <p:sp>
        <p:nvSpPr>
          <p:cNvPr id="10" name="TextBox 9">
            <a:extLst>
              <a:ext uri="{FF2B5EF4-FFF2-40B4-BE49-F238E27FC236}">
                <a16:creationId xmlns:a16="http://schemas.microsoft.com/office/drawing/2014/main" id="{DC4849BF-38FD-1E66-E219-B4C7EAFE3A7E}"/>
              </a:ext>
            </a:extLst>
          </p:cNvPr>
          <p:cNvSpPr txBox="1"/>
          <p:nvPr/>
        </p:nvSpPr>
        <p:spPr>
          <a:xfrm>
            <a:off x="576930" y="3009990"/>
            <a:ext cx="2666890" cy="1423426"/>
          </a:xfrm>
          <a:prstGeom prst="wedgeRoundRectCallout">
            <a:avLst>
              <a:gd name="adj1" fmla="val 43057"/>
              <a:gd name="adj2" fmla="val -6648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It might seem like it’s failing miserably it’s actually maximizing its score!! </a:t>
            </a:r>
            <a:endParaRPr lang="fa-IR" sz="2000" dirty="0">
              <a:latin typeface="Corbel" panose="020B0503020204020204" pitchFamily="34" charset="0"/>
              <a:cs typeface="Cambria Math"/>
            </a:endParaRPr>
          </a:p>
        </p:txBody>
      </p:sp>
      <p:sp>
        <p:nvSpPr>
          <p:cNvPr id="12" name="TextBox 11">
            <a:extLst>
              <a:ext uri="{FF2B5EF4-FFF2-40B4-BE49-F238E27FC236}">
                <a16:creationId xmlns:a16="http://schemas.microsoft.com/office/drawing/2014/main" id="{66855B07-C2A7-1D16-65DA-0FF9C2642886}"/>
              </a:ext>
            </a:extLst>
          </p:cNvPr>
          <p:cNvSpPr txBox="1"/>
          <p:nvPr/>
        </p:nvSpPr>
        <p:spPr>
          <a:xfrm>
            <a:off x="533919" y="4805261"/>
            <a:ext cx="4572000" cy="307777"/>
          </a:xfrm>
          <a:prstGeom prst="rect">
            <a:avLst/>
          </a:prstGeom>
          <a:noFill/>
        </p:spPr>
        <p:txBody>
          <a:bodyPr wrap="square">
            <a:spAutoFit/>
          </a:bodyPr>
          <a:lstStyle/>
          <a:p>
            <a:r>
              <a:rPr lang="en-US" dirty="0">
                <a:hlinkClick r:id="rId5"/>
              </a:rPr>
              <a:t>https://openai.com/research/faulty-reward-functions</a:t>
            </a:r>
            <a:r>
              <a:rPr lang="en-US" dirty="0"/>
              <a:t> </a:t>
            </a:r>
          </a:p>
        </p:txBody>
      </p:sp>
    </p:spTree>
    <p:extLst>
      <p:ext uri="{BB962C8B-B14F-4D97-AF65-F5344CB8AC3E}">
        <p14:creationId xmlns:p14="http://schemas.microsoft.com/office/powerpoint/2010/main" val="72423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Aligning Language Models: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On alignment: defining it </a:t>
            </a:r>
          </a:p>
          <a:p>
            <a:pPr>
              <a:buFont typeface="+mj-lt"/>
              <a:buAutoNum type="arabicPeriod"/>
            </a:pPr>
            <a:r>
              <a:rPr lang="en-US" dirty="0"/>
              <a:t>Alignment via instruction-tuning</a:t>
            </a:r>
          </a:p>
          <a:p>
            <a:pPr>
              <a:buFont typeface="+mj-lt"/>
              <a:buAutoNum type="arabicPeriod"/>
            </a:pPr>
            <a:r>
              <a:rPr lang="en-US" dirty="0"/>
              <a:t>Alignment via reinforcement learning</a:t>
            </a:r>
          </a:p>
          <a:p>
            <a:pPr>
              <a:buFont typeface="+mj-lt"/>
              <a:buAutoNum type="arabicPeriod"/>
            </a:pPr>
            <a:r>
              <a:rPr lang="en-US" dirty="0"/>
              <a:t>Alignment: failures, challenges and open questions </a:t>
            </a:r>
          </a:p>
          <a:p>
            <a:pPr>
              <a:buFont typeface="+mj-lt"/>
              <a:buAutoNum type="arabicPeriod"/>
            </a:pPr>
            <a:endParaRPr lang="en-US" dirty="0"/>
          </a:p>
          <a:p>
            <a:pPr>
              <a:buFont typeface="+mj-lt"/>
              <a:buAutoNum type="arabicPeriod"/>
            </a:pPr>
            <a:endParaRPr lang="en-US" dirty="0"/>
          </a:p>
          <a:p>
            <a:pPr marL="114300" indent="0">
              <a:buNone/>
            </a:pPr>
            <a:r>
              <a:rPr lang="en-US" b="1" dirty="0"/>
              <a:t>Chapter goal: </a:t>
            </a:r>
            <a:r>
              <a:rPr lang="en-US" dirty="0"/>
              <a:t>Understand the alignment problem in general. Be comfortable with the existing alignment algorithms of language models. </a:t>
            </a:r>
          </a:p>
        </p:txBody>
      </p:sp>
    </p:spTree>
    <p:extLst>
      <p:ext uri="{BB962C8B-B14F-4D97-AF65-F5344CB8AC3E}">
        <p14:creationId xmlns:p14="http://schemas.microsoft.com/office/powerpoint/2010/main" val="32603010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a:bodyPr>
          <a:lstStyle/>
          <a:p>
            <a:r>
              <a:rPr lang="en-US" dirty="0"/>
              <a:t>A Special Case: Reward 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420749" y="1383393"/>
            <a:ext cx="7932222" cy="3077573"/>
          </a:xfrm>
        </p:spPr>
        <p:txBody>
          <a:bodyPr/>
          <a:lstStyle/>
          <a:p>
            <a:r>
              <a:rPr lang="en-US" dirty="0"/>
              <a:t>Goodhart’s law— when a measure becomes a target, it ceases to be a good measure. </a:t>
            </a:r>
          </a:p>
          <a:p>
            <a:pPr lvl="1"/>
            <a:r>
              <a:rPr lang="en-US" dirty="0"/>
              <a:t>(i.e., the proxy ceases to track the actual thing that you care about)</a:t>
            </a:r>
          </a:p>
          <a:p>
            <a:endParaRPr lang="en-US" dirty="0"/>
          </a:p>
          <a:p>
            <a:r>
              <a:rPr lang="en-US" dirty="0"/>
              <a:t>Cobra effective: </a:t>
            </a:r>
          </a:p>
          <a:p>
            <a:pPr lvl="1"/>
            <a:r>
              <a:rPr lang="en-US" dirty="0"/>
              <a:t>Colonial British in India placed a bounty for cobras to reduce their population.</a:t>
            </a:r>
          </a:p>
          <a:p>
            <a:pPr lvl="1"/>
            <a:r>
              <a:rPr lang="en-US" dirty="0"/>
              <a:t>People began feeding cobras to claim reward! </a:t>
            </a:r>
          </a:p>
          <a:p>
            <a:pPr lvl="1"/>
            <a:endParaRPr lang="en-US" dirty="0"/>
          </a:p>
          <a:p>
            <a:pPr lvl="1"/>
            <a:endParaRPr lang="en-US" dirty="0"/>
          </a:p>
        </p:txBody>
      </p:sp>
      <p:sp>
        <p:nvSpPr>
          <p:cNvPr id="6" name="TextBox 5">
            <a:extLst>
              <a:ext uri="{FF2B5EF4-FFF2-40B4-BE49-F238E27FC236}">
                <a16:creationId xmlns:a16="http://schemas.microsoft.com/office/drawing/2014/main" id="{9EA9ECC2-281B-A7F2-D9EF-3F45A23C3563}"/>
              </a:ext>
            </a:extLst>
          </p:cNvPr>
          <p:cNvSpPr txBox="1"/>
          <p:nvPr/>
        </p:nvSpPr>
        <p:spPr>
          <a:xfrm>
            <a:off x="1319212" y="4866501"/>
            <a:ext cx="6505575" cy="276999"/>
          </a:xfrm>
          <a:prstGeom prst="rect">
            <a:avLst/>
          </a:prstGeom>
          <a:noFill/>
        </p:spPr>
        <p:txBody>
          <a:bodyPr wrap="square">
            <a:spAutoFit/>
          </a:bodyPr>
          <a:lstStyle/>
          <a:p>
            <a:pPr algn="ctr"/>
            <a:r>
              <a:rPr lang="en-US" sz="1200" dirty="0"/>
              <a:t>John Schulman 2023: </a:t>
            </a:r>
            <a:r>
              <a:rPr lang="en-US" sz="1200" dirty="0">
                <a:solidFill>
                  <a:schemeClr val="bg1">
                    <a:lumMod val="50000"/>
                  </a:schemeClr>
                </a:solidFill>
                <a:hlinkClick r:id="rId2"/>
              </a:rPr>
              <a:t> https://www.youtube.com/watch?v=hhiLw5Q_UFg</a:t>
            </a:r>
            <a:r>
              <a:rPr lang="en-US" sz="1200" dirty="0">
                <a:solidFill>
                  <a:schemeClr val="bg1">
                    <a:lumMod val="50000"/>
                  </a:schemeClr>
                </a:solidFill>
              </a:rPr>
              <a:t> </a:t>
            </a:r>
          </a:p>
        </p:txBody>
      </p:sp>
    </p:spTree>
    <p:extLst>
      <p:ext uri="{BB962C8B-B14F-4D97-AF65-F5344CB8AC3E}">
        <p14:creationId xmlns:p14="http://schemas.microsoft.com/office/powerpoint/2010/main" val="36286929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a:bodyPr>
          <a:lstStyle/>
          <a:p>
            <a:r>
              <a:rPr lang="en-US" dirty="0"/>
              <a:t>Reward 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391721" y="1390650"/>
            <a:ext cx="3913443" cy="3077573"/>
          </a:xfrm>
        </p:spPr>
        <p:txBody>
          <a:bodyPr/>
          <a:lstStyle/>
          <a:p>
            <a:r>
              <a:rPr lang="en-US" dirty="0"/>
              <a:t>Regularizing reward model is a delicate dance balancing: </a:t>
            </a:r>
          </a:p>
          <a:p>
            <a:pPr lvl="1"/>
            <a:r>
              <a:rPr lang="en-US" dirty="0"/>
              <a:t>Distance to the prior </a:t>
            </a:r>
          </a:p>
          <a:p>
            <a:pPr lvl="1"/>
            <a:r>
              <a:rPr lang="en-US" dirty="0"/>
              <a:t>Following human preferences  </a:t>
            </a:r>
          </a:p>
          <a:p>
            <a:pPr lvl="1"/>
            <a:endParaRPr lang="en-US" dirty="0"/>
          </a:p>
          <a:p>
            <a:pPr lvl="1"/>
            <a:endParaRPr lang="en-US" dirty="0"/>
          </a:p>
          <a:p>
            <a:pPr lvl="1"/>
            <a:endParaRPr lang="en-US" dirty="0"/>
          </a:p>
          <a:p>
            <a:pPr marL="6350" lvl="1" indent="0">
              <a:buNone/>
            </a:pPr>
            <a:r>
              <a:rPr lang="en-US" dirty="0"/>
              <a:t>The reward might be over-optimized, i.e., we might be increasing the reward but: </a:t>
            </a:r>
          </a:p>
          <a:p>
            <a:pPr marL="292100" lvl="1" indent="-285750"/>
            <a:r>
              <a:rPr lang="en-US" dirty="0"/>
              <a:t>KL-</a:t>
            </a:r>
            <a:r>
              <a:rPr lang="en-US" dirty="0" err="1"/>
              <a:t>dist</a:t>
            </a:r>
            <a:r>
              <a:rPr lang="en-US" dirty="0"/>
              <a:t> might go down </a:t>
            </a:r>
          </a:p>
          <a:p>
            <a:pPr marL="292100" lvl="1" indent="-285750"/>
            <a:r>
              <a:rPr lang="en-US" dirty="0"/>
              <a:t>Output preference might not change, or even degrade </a:t>
            </a:r>
          </a:p>
          <a:p>
            <a:pPr marL="292100" lvl="1" indent="-285750"/>
            <a:endParaRPr lang="en-US" dirty="0"/>
          </a:p>
          <a:p>
            <a:pPr marL="6350" lvl="1" indent="0">
              <a:buNone/>
            </a:pPr>
            <a:endParaRPr lang="en-US" dirty="0"/>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dirty="0">
                <a:latin typeface="Corbel" panose="020B0503020204020204" pitchFamily="34" charset="0"/>
                <a:cs typeface="Arial MT"/>
              </a:rPr>
              <a:t>Reward</a:t>
            </a:r>
            <a:r>
              <a:rPr lang="en-US" sz="1800" spc="-11" dirty="0">
                <a:latin typeface="Corbel" panose="020B0503020204020204" pitchFamily="34" charset="0"/>
                <a:cs typeface="Arial MT"/>
              </a:rPr>
              <a:t> </a:t>
            </a:r>
            <a:r>
              <a:rPr lang="en-US" sz="1800" spc="-4" dirty="0">
                <a:latin typeface="Corbel" panose="020B0503020204020204" pitchFamily="34" charset="0"/>
                <a:cs typeface="Arial MT"/>
              </a:rPr>
              <a:t>model</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over-optimization</a:t>
            </a:r>
            <a:endParaRPr sz="1800" dirty="0">
              <a:latin typeface="Corbel" panose="020B0503020204020204" pitchFamily="34" charset="0"/>
              <a:cs typeface="Arial MT"/>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Laws for Reward Model Overoptimization, 2022</a:t>
            </a:r>
            <a:r>
              <a:rPr lang="en-US" sz="1050" dirty="0">
                <a:solidFill>
                  <a:srgbClr val="595959"/>
                </a:solidFill>
                <a:latin typeface="Corbel"/>
                <a:cs typeface="Arial"/>
              </a:rPr>
              <a:t>]</a:t>
            </a:r>
            <a:endParaRPr lang="en-US" sz="105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6D6F973-99A4-66CD-E6ED-75463AB1897F}"/>
                  </a:ext>
                </a:extLst>
              </p:cNvPr>
              <p:cNvSpPr txBox="1"/>
              <p:nvPr/>
            </p:nvSpPr>
            <p:spPr>
              <a:xfrm>
                <a:off x="524666" y="2773555"/>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𝐾𝐿</m:t>
                          </m:r>
                        </m:sub>
                      </m:sSub>
                      <m:r>
                        <a:rPr lang="en-US" b="0" i="1" smtClean="0">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m:rPr>
                              <m:sty m:val="p"/>
                            </m:rPr>
                            <a:rPr lang="en-US" b="0" i="1" smtClean="0">
                              <a:latin typeface="Cambria Math" panose="02040503050406030204" pitchFamily="18" charset="0"/>
                              <a:ea typeface="Cambria Math" panose="02040503050406030204" pitchFamily="18" charset="0"/>
                            </a:rPr>
                            <m:t>ref</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4" name="TextBox 3">
                <a:extLst>
                  <a:ext uri="{FF2B5EF4-FFF2-40B4-BE49-F238E27FC236}">
                    <a16:creationId xmlns:a16="http://schemas.microsoft.com/office/drawing/2014/main" id="{F6D6F973-99A4-66CD-E6ED-75463AB1897F}"/>
                  </a:ext>
                </a:extLst>
              </p:cNvPr>
              <p:cNvSpPr txBox="1">
                <a:spLocks noRot="1" noChangeAspect="1" noMove="1" noResize="1" noEditPoints="1" noAdjustHandles="1" noChangeArrowheads="1" noChangeShapeType="1" noTextEdit="1"/>
              </p:cNvSpPr>
              <p:nvPr/>
            </p:nvSpPr>
            <p:spPr>
              <a:xfrm>
                <a:off x="524666" y="2773555"/>
                <a:ext cx="3780498" cy="330219"/>
              </a:xfrm>
              <a:prstGeom prst="rect">
                <a:avLst/>
              </a:prstGeom>
              <a:blipFill>
                <a:blip r:embed="rId4"/>
                <a:stretch>
                  <a:fillRect t="-3704"/>
                </a:stretch>
              </a:blipFill>
            </p:spPr>
            <p:txBody>
              <a:bodyPr/>
              <a:lstStyle/>
              <a:p>
                <a:r>
                  <a:rPr lang="en-US">
                    <a:noFill/>
                  </a:rPr>
                  <a:t> </a:t>
                </a:r>
              </a:p>
            </p:txBody>
          </p:sp>
        </mc:Fallback>
      </mc:AlternateContent>
    </p:spTree>
    <p:extLst>
      <p:ext uri="{BB962C8B-B14F-4D97-AF65-F5344CB8AC3E}">
        <p14:creationId xmlns:p14="http://schemas.microsoft.com/office/powerpoint/2010/main" val="17307554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D66A-A50D-DAC3-72B7-08D2F8D04173}"/>
              </a:ext>
            </a:extLst>
          </p:cNvPr>
          <p:cNvSpPr>
            <a:spLocks noGrp="1"/>
          </p:cNvSpPr>
          <p:nvPr>
            <p:ph type="title"/>
          </p:nvPr>
        </p:nvSpPr>
        <p:spPr/>
        <p:txBody>
          <a:bodyPr/>
          <a:lstStyle/>
          <a:p>
            <a:r>
              <a:rPr lang="en-US" dirty="0"/>
              <a:t>Reward Optimization in ChatGPT</a:t>
            </a:r>
          </a:p>
        </p:txBody>
      </p:sp>
      <p:sp>
        <p:nvSpPr>
          <p:cNvPr id="3" name="Text Placeholder 2">
            <a:extLst>
              <a:ext uri="{FF2B5EF4-FFF2-40B4-BE49-F238E27FC236}">
                <a16:creationId xmlns:a16="http://schemas.microsoft.com/office/drawing/2014/main" id="{E369B746-954B-DCF6-CDFB-AD025E1DC1D1}"/>
              </a:ext>
            </a:extLst>
          </p:cNvPr>
          <p:cNvSpPr>
            <a:spLocks noGrp="1"/>
          </p:cNvSpPr>
          <p:nvPr>
            <p:ph type="body" sz="quarter" idx="16"/>
          </p:nvPr>
        </p:nvSpPr>
        <p:spPr/>
        <p:txBody>
          <a:bodyPr/>
          <a:lstStyle/>
          <a:p>
            <a:r>
              <a:rPr lang="en-US" dirty="0"/>
              <a:t>Examples of overoptimization: </a:t>
            </a:r>
          </a:p>
          <a:p>
            <a:pPr lvl="1"/>
            <a:r>
              <a:rPr lang="en-US" dirty="0"/>
              <a:t>Excessive verbosity (list of lists of lists) </a:t>
            </a:r>
          </a:p>
          <a:p>
            <a:pPr lvl="1"/>
            <a:r>
              <a:rPr lang="en-US" dirty="0"/>
              <a:t>Excessive apologies, self-doubt</a:t>
            </a:r>
          </a:p>
          <a:p>
            <a:pPr lvl="1"/>
            <a:r>
              <a:rPr lang="en-US" dirty="0"/>
              <a:t>Hedging language: “there is no one-size-fits-all-solution ….” </a:t>
            </a:r>
          </a:p>
          <a:p>
            <a:pPr lvl="1"/>
            <a:r>
              <a:rPr lang="en-US" dirty="0"/>
              <a:t>Over-refusals </a:t>
            </a:r>
          </a:p>
          <a:p>
            <a:pPr lvl="1"/>
            <a:endParaRPr lang="en-US" dirty="0"/>
          </a:p>
          <a:p>
            <a:r>
              <a:rPr lang="en-US" dirty="0"/>
              <a:t>Why does over-optimization happen?</a:t>
            </a:r>
          </a:p>
          <a:p>
            <a:pPr lvl="1"/>
            <a:r>
              <a:rPr lang="en-US" dirty="0"/>
              <a:t>The proxy reward is estimated and there are parts of input space that are poorly estimated. </a:t>
            </a:r>
          </a:p>
          <a:p>
            <a:pPr lvl="1"/>
            <a:r>
              <a:rPr lang="en-US" dirty="0"/>
              <a:t>The proxy optimizations tend to be maximal in regions where the reward is poorly estimated. </a:t>
            </a:r>
          </a:p>
          <a:p>
            <a:endParaRPr lang="en-US" dirty="0"/>
          </a:p>
        </p:txBody>
      </p:sp>
      <p:sp>
        <p:nvSpPr>
          <p:cNvPr id="6" name="TextBox 5">
            <a:extLst>
              <a:ext uri="{FF2B5EF4-FFF2-40B4-BE49-F238E27FC236}">
                <a16:creationId xmlns:a16="http://schemas.microsoft.com/office/drawing/2014/main" id="{43E7F9D3-610E-9E2A-BB82-38E7B21C7F94}"/>
              </a:ext>
            </a:extLst>
          </p:cNvPr>
          <p:cNvSpPr txBox="1"/>
          <p:nvPr/>
        </p:nvSpPr>
        <p:spPr>
          <a:xfrm>
            <a:off x="1319212" y="4866501"/>
            <a:ext cx="6505575" cy="276999"/>
          </a:xfrm>
          <a:prstGeom prst="rect">
            <a:avLst/>
          </a:prstGeom>
          <a:noFill/>
        </p:spPr>
        <p:txBody>
          <a:bodyPr wrap="square">
            <a:spAutoFit/>
          </a:bodyPr>
          <a:lstStyle/>
          <a:p>
            <a:pPr algn="ctr"/>
            <a:r>
              <a:rPr lang="en-US" sz="1200" dirty="0"/>
              <a:t>John Schulman 2023: </a:t>
            </a:r>
            <a:r>
              <a:rPr lang="en-US" sz="1200" dirty="0">
                <a:solidFill>
                  <a:schemeClr val="bg1">
                    <a:lumMod val="50000"/>
                  </a:schemeClr>
                </a:solidFill>
                <a:hlinkClick r:id="rId2"/>
              </a:rPr>
              <a:t> https://www.youtube.com/watch?v=hhiLw5Q_UFg</a:t>
            </a:r>
            <a:r>
              <a:rPr lang="en-US" sz="1200" dirty="0">
                <a:solidFill>
                  <a:schemeClr val="bg1">
                    <a:lumMod val="50000"/>
                  </a:schemeClr>
                </a:solidFill>
              </a:rPr>
              <a:t> </a:t>
            </a:r>
          </a:p>
        </p:txBody>
      </p:sp>
    </p:spTree>
    <p:extLst>
      <p:ext uri="{BB962C8B-B14F-4D97-AF65-F5344CB8AC3E}">
        <p14:creationId xmlns:p14="http://schemas.microsoft.com/office/powerpoint/2010/main" val="22120643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6BCA-CAFA-F9B4-9F7F-FBF659E671BF}"/>
              </a:ext>
            </a:extLst>
          </p:cNvPr>
          <p:cNvSpPr>
            <a:spLocks noGrp="1"/>
          </p:cNvSpPr>
          <p:nvPr>
            <p:ph type="title"/>
          </p:nvPr>
        </p:nvSpPr>
        <p:spPr/>
        <p:txBody>
          <a:bodyPr/>
          <a:lstStyle/>
          <a:p>
            <a:r>
              <a:rPr lang="en-US" dirty="0"/>
              <a:t>Length Bias </a:t>
            </a:r>
          </a:p>
        </p:txBody>
      </p:sp>
      <p:sp>
        <p:nvSpPr>
          <p:cNvPr id="3" name="Text Placeholder 2">
            <a:extLst>
              <a:ext uri="{FF2B5EF4-FFF2-40B4-BE49-F238E27FC236}">
                <a16:creationId xmlns:a16="http://schemas.microsoft.com/office/drawing/2014/main" id="{07B81BA4-2AC0-8051-B436-1A1822568741}"/>
              </a:ext>
            </a:extLst>
          </p:cNvPr>
          <p:cNvSpPr>
            <a:spLocks noGrp="1"/>
          </p:cNvSpPr>
          <p:nvPr>
            <p:ph type="body" sz="quarter" idx="16"/>
          </p:nvPr>
        </p:nvSpPr>
        <p:spPr/>
        <p:txBody>
          <a:bodyPr/>
          <a:lstStyle/>
          <a:p>
            <a:r>
              <a:rPr lang="en-US" dirty="0"/>
              <a:t>Models that generate longer, and with </a:t>
            </a:r>
            <a:br>
              <a:rPr lang="en-US" dirty="0"/>
            </a:br>
            <a:r>
              <a:rPr lang="en-US" dirty="0"/>
              <a:t>more unique tokens tend to be preferred. </a:t>
            </a:r>
          </a:p>
          <a:p>
            <a:endParaRPr lang="en-US" dirty="0"/>
          </a:p>
          <a:p>
            <a:r>
              <a:rPr lang="en-US" dirty="0"/>
              <a:t>The eval in the figure is based on AI </a:t>
            </a:r>
            <a:br>
              <a:rPr lang="en-US" dirty="0"/>
            </a:br>
            <a:r>
              <a:rPr lang="en-US" dirty="0"/>
              <a:t>evaluation, but the same can happen </a:t>
            </a:r>
            <a:br>
              <a:rPr lang="en-US" dirty="0"/>
            </a:br>
            <a:r>
              <a:rPr lang="en-US" dirty="0"/>
              <a:t>with humans (preferring longer responses).</a:t>
            </a:r>
          </a:p>
        </p:txBody>
      </p:sp>
      <p:pic>
        <p:nvPicPr>
          <p:cNvPr id="5" name="Picture 4" descr="A graph with numbers and letters&#10;&#10;Description automatically generated with medium confidence">
            <a:extLst>
              <a:ext uri="{FF2B5EF4-FFF2-40B4-BE49-F238E27FC236}">
                <a16:creationId xmlns:a16="http://schemas.microsoft.com/office/drawing/2014/main" id="{4B7A4577-C5B1-3831-116E-B41E7A42A5D1}"/>
              </a:ext>
            </a:extLst>
          </p:cNvPr>
          <p:cNvPicPr>
            <a:picLocks noChangeAspect="1"/>
          </p:cNvPicPr>
          <p:nvPr/>
        </p:nvPicPr>
        <p:blipFill>
          <a:blip r:embed="rId2"/>
          <a:stretch>
            <a:fillRect/>
          </a:stretch>
        </p:blipFill>
        <p:spPr>
          <a:xfrm>
            <a:off x="4949371" y="1054611"/>
            <a:ext cx="4107544" cy="3463387"/>
          </a:xfrm>
          <a:prstGeom prst="rect">
            <a:avLst/>
          </a:prstGeom>
        </p:spPr>
      </p:pic>
      <p:sp>
        <p:nvSpPr>
          <p:cNvPr id="6" name="TextBox 5">
            <a:extLst>
              <a:ext uri="{FF2B5EF4-FFF2-40B4-BE49-F238E27FC236}">
                <a16:creationId xmlns:a16="http://schemas.microsoft.com/office/drawing/2014/main" id="{5C919AEE-90C9-CA78-EB94-FF2A38683FDA}"/>
              </a:ext>
            </a:extLst>
          </p:cNvPr>
          <p:cNvSpPr txBox="1"/>
          <p:nvPr/>
        </p:nvSpPr>
        <p:spPr>
          <a:xfrm>
            <a:off x="1319212" y="4873758"/>
            <a:ext cx="6505575" cy="261610"/>
          </a:xfrm>
          <a:prstGeom prst="rect">
            <a:avLst/>
          </a:prstGeom>
          <a:noFill/>
        </p:spPr>
        <p:txBody>
          <a:bodyPr wrap="square">
            <a:spAutoFit/>
          </a:bodyPr>
          <a:lstStyle/>
          <a:p>
            <a:pPr algn="ctr"/>
            <a:r>
              <a:rPr lang="en-US" sz="1100" dirty="0">
                <a:solidFill>
                  <a:schemeClr val="tx1"/>
                </a:solidFill>
              </a:rPr>
              <a:t>Exploring the State of Instruction Tuning on Open Resources, 2023</a:t>
            </a:r>
          </a:p>
        </p:txBody>
      </p:sp>
    </p:spTree>
    <p:extLst>
      <p:ext uri="{BB962C8B-B14F-4D97-AF65-F5344CB8AC3E}">
        <p14:creationId xmlns:p14="http://schemas.microsoft.com/office/powerpoint/2010/main" val="29084334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3D1E-D7FF-00F4-1EEF-7A3B4B4A7025}"/>
              </a:ext>
            </a:extLst>
          </p:cNvPr>
          <p:cNvSpPr>
            <a:spLocks noGrp="1"/>
          </p:cNvSpPr>
          <p:nvPr>
            <p:ph type="title"/>
          </p:nvPr>
        </p:nvSpPr>
        <p:spPr/>
        <p:txBody>
          <a:bodyPr>
            <a:normAutofit/>
          </a:bodyPr>
          <a:lstStyle/>
          <a:p>
            <a:r>
              <a:rPr lang="en-US" dirty="0"/>
              <a:t>Error Analysis of GPT[4?]</a:t>
            </a:r>
          </a:p>
        </p:txBody>
      </p:sp>
      <p:sp>
        <p:nvSpPr>
          <p:cNvPr id="4" name="Text Placeholder 3">
            <a:extLst>
              <a:ext uri="{FF2B5EF4-FFF2-40B4-BE49-F238E27FC236}">
                <a16:creationId xmlns:a16="http://schemas.microsoft.com/office/drawing/2014/main" id="{70FA9358-FCF3-0B31-464A-52716A426C08}"/>
              </a:ext>
            </a:extLst>
          </p:cNvPr>
          <p:cNvSpPr>
            <a:spLocks noGrp="1"/>
          </p:cNvSpPr>
          <p:nvPr>
            <p:ph type="body" sz="quarter" idx="16"/>
          </p:nvPr>
        </p:nvSpPr>
        <p:spPr/>
        <p:txBody>
          <a:bodyPr/>
          <a:lstStyle/>
          <a:p>
            <a:r>
              <a:rPr lang="en-US" dirty="0"/>
              <a:t>Reward model can’t approximate preferences [approximation errors] </a:t>
            </a:r>
          </a:p>
          <a:p>
            <a:pPr lvl="1"/>
            <a:r>
              <a:rPr lang="en-US" dirty="0"/>
              <a:t>Doesn’t have ground truth factual knowledge, or it can’t execute code. </a:t>
            </a:r>
          </a:p>
          <a:p>
            <a:r>
              <a:rPr lang="en-US" dirty="0"/>
              <a:t>Reward model is overfitted to training comparisons [estimation error] </a:t>
            </a:r>
          </a:p>
          <a:p>
            <a:pPr lvl="1"/>
            <a:r>
              <a:rPr lang="en-US" dirty="0"/>
              <a:t>Finite comparison data, label noise </a:t>
            </a:r>
          </a:p>
          <a:p>
            <a:r>
              <a:rPr lang="en-US" dirty="0"/>
              <a:t>Policy hasn’t fully optimized reward model on training prompts [optimization errors] </a:t>
            </a:r>
          </a:p>
          <a:p>
            <a:pPr lvl="1"/>
            <a:r>
              <a:rPr lang="en-US" dirty="0"/>
              <a:t>Exploration, slow learning </a:t>
            </a:r>
          </a:p>
          <a:p>
            <a:r>
              <a:rPr lang="en-US" dirty="0"/>
              <a:t>Policy is overfitted to training prompts [estimation error] </a:t>
            </a:r>
          </a:p>
          <a:p>
            <a:r>
              <a:rPr lang="en-US" dirty="0"/>
              <a:t>Policy model can’t approximate the optimal policy [approximation error] </a:t>
            </a:r>
          </a:p>
          <a:p>
            <a:pPr lvl="1"/>
            <a:r>
              <a:rPr lang="en-US" dirty="0"/>
              <a:t>Model is not strong enough.</a:t>
            </a:r>
          </a:p>
        </p:txBody>
      </p:sp>
      <p:sp>
        <p:nvSpPr>
          <p:cNvPr id="3" name="TextBox 2">
            <a:extLst>
              <a:ext uri="{FF2B5EF4-FFF2-40B4-BE49-F238E27FC236}">
                <a16:creationId xmlns:a16="http://schemas.microsoft.com/office/drawing/2014/main" id="{F2524D1A-16C1-BE3C-1CEE-13F40EEE1909}"/>
              </a:ext>
            </a:extLst>
          </p:cNvPr>
          <p:cNvSpPr txBox="1"/>
          <p:nvPr/>
        </p:nvSpPr>
        <p:spPr>
          <a:xfrm>
            <a:off x="1319212" y="4866501"/>
            <a:ext cx="6505575" cy="276999"/>
          </a:xfrm>
          <a:prstGeom prst="rect">
            <a:avLst/>
          </a:prstGeom>
          <a:noFill/>
        </p:spPr>
        <p:txBody>
          <a:bodyPr wrap="square">
            <a:spAutoFit/>
          </a:bodyPr>
          <a:lstStyle/>
          <a:p>
            <a:pPr algn="ctr"/>
            <a:r>
              <a:rPr lang="en-US" sz="1200" dirty="0"/>
              <a:t>John Schulman 2023: </a:t>
            </a:r>
            <a:r>
              <a:rPr lang="en-US" sz="1200" dirty="0">
                <a:solidFill>
                  <a:schemeClr val="bg1">
                    <a:lumMod val="50000"/>
                  </a:schemeClr>
                </a:solidFill>
                <a:hlinkClick r:id="rId4"/>
              </a:rPr>
              <a:t> https://www.youtube.com/watch?v=hhiLw5Q_UFg</a:t>
            </a:r>
            <a:r>
              <a:rPr lang="en-US" sz="1200" dirty="0">
                <a:solidFill>
                  <a:schemeClr val="bg1">
                    <a:lumMod val="50000"/>
                  </a:schemeClr>
                </a:solidFill>
              </a:rPr>
              <a:t> </a:t>
            </a:r>
          </a:p>
        </p:txBody>
      </p:sp>
    </p:spTree>
    <p:extLst>
      <p:ext uri="{BB962C8B-B14F-4D97-AF65-F5344CB8AC3E}">
        <p14:creationId xmlns:p14="http://schemas.microsoft.com/office/powerpoint/2010/main" val="2100865002"/>
      </p:ext>
    </p:extLst>
  </p:cSld>
  <p:clrMapOvr>
    <a:masterClrMapping/>
  </p:clrMapOvr>
  <p:extLst>
    <p:ext uri="{6950BFC3-D8DA-4A85-94F7-54DA5524770B}">
      <p188:commentRel xmlns:p188="http://schemas.microsoft.com/office/powerpoint/2018/8/main" r:id="rId3"/>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BFC1-CA09-EF1C-1DC5-4FAAF34AE8A2}"/>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770C940E-8714-BF5B-1D85-E1090E03837A}"/>
              </a:ext>
            </a:extLst>
          </p:cNvPr>
          <p:cNvSpPr>
            <a:spLocks noGrp="1"/>
          </p:cNvSpPr>
          <p:nvPr>
            <p:ph type="body" sz="quarter" idx="16"/>
          </p:nvPr>
        </p:nvSpPr>
        <p:spPr/>
        <p:txBody>
          <a:bodyPr/>
          <a:lstStyle/>
          <a:p>
            <a:r>
              <a:rPr lang="en-US" dirty="0"/>
              <a:t>RLHF is tricky. </a:t>
            </a:r>
          </a:p>
          <a:p>
            <a:endParaRPr lang="en-US" dirty="0"/>
          </a:p>
          <a:p>
            <a:r>
              <a:rPr lang="en-US" dirty="0"/>
              <a:t>Next: simplify it? </a:t>
            </a:r>
          </a:p>
        </p:txBody>
      </p:sp>
    </p:spTree>
    <p:extLst>
      <p:ext uri="{BB962C8B-B14F-4D97-AF65-F5344CB8AC3E}">
        <p14:creationId xmlns:p14="http://schemas.microsoft.com/office/powerpoint/2010/main" val="1166674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dirty="0"/>
              <a:t>Aligning Language Models: </a:t>
            </a:r>
          </a:p>
          <a:p>
            <a:pPr algn="ctr"/>
            <a:r>
              <a:rPr lang="en-US" sz="4800" dirty="0"/>
              <a:t>Direct Policy Optimization</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5432878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lang="en-US" sz="3297" dirty="0">
                <a:latin typeface="Tahoma" panose="020B0604030504040204" pitchFamily="34" charset="0"/>
                <a:ea typeface="Tahoma" panose="020B0604030504040204" pitchFamily="34" charset="0"/>
                <a:cs typeface="Tahoma" panose="020B0604030504040204" pitchFamily="34" charset="0"/>
              </a:rPr>
              <a:t>Simplifying RLHF</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r>
              <a:rPr lang="en-US" dirty="0"/>
              <a:t>The RLHF pipeline is considerably more complex than supervised  learning</a:t>
            </a:r>
          </a:p>
          <a:p>
            <a:pPr lvl="1"/>
            <a:r>
              <a:rPr lang="en-US" dirty="0"/>
              <a:t>Involves training multiple LMs and sampling from the LM policy in the  loop of training</a:t>
            </a:r>
          </a:p>
          <a:p>
            <a:r>
              <a:rPr lang="en-US" dirty="0"/>
              <a:t>Is there a way to simplify this pipeline?</a:t>
            </a:r>
          </a:p>
          <a:p>
            <a:pPr lvl="1"/>
            <a:r>
              <a:rPr lang="en-US" dirty="0"/>
              <a:t>For example, by using a </a:t>
            </a:r>
            <a:r>
              <a:rPr lang="en-US" b="1" dirty="0"/>
              <a:t>single</a:t>
            </a:r>
            <a:r>
              <a:rPr lang="en-US" dirty="0"/>
              <a:t> language model</a:t>
            </a:r>
          </a:p>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rotWithShape="1">
          <a:blip r:embed="rId2" cstate="print"/>
          <a:srcRect r="39309"/>
          <a:stretch/>
        </p:blipFill>
        <p:spPr>
          <a:xfrm>
            <a:off x="292266" y="3366316"/>
            <a:ext cx="5287124" cy="1699524"/>
          </a:xfrm>
          <a:prstGeom prst="rect">
            <a:avLst/>
          </a:prstGeom>
        </p:spPr>
      </p:pic>
    </p:spTree>
    <p:extLst>
      <p:ext uri="{BB962C8B-B14F-4D97-AF65-F5344CB8AC3E}">
        <p14:creationId xmlns:p14="http://schemas.microsoft.com/office/powerpoint/2010/main" val="3892967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966" y="466094"/>
            <a:ext cx="9222059" cy="498567"/>
          </a:xfrm>
          <a:prstGeom prst="rect">
            <a:avLst/>
          </a:prstGeom>
        </p:spPr>
        <p:txBody>
          <a:bodyPr vert="horz" wrap="square" lIns="0" tIns="6065" rIns="0" bIns="0" rtlCol="0">
            <a:spAutoFit/>
          </a:bodyPr>
          <a:lstStyle/>
          <a:p>
            <a:pPr marL="5776">
              <a:lnSpc>
                <a:spcPct val="100000"/>
              </a:lnSpc>
              <a:spcBef>
                <a:spcPts val="48"/>
              </a:spcBef>
            </a:pPr>
            <a:r>
              <a:rPr lang="en-US" sz="3200" dirty="0">
                <a:latin typeface="Tahoma" panose="020B0604030504040204" pitchFamily="34" charset="0"/>
                <a:ea typeface="Tahoma" panose="020B0604030504040204" pitchFamily="34" charset="0"/>
                <a:cs typeface="Tahoma" panose="020B0604030504040204" pitchFamily="34" charset="0"/>
              </a:rPr>
              <a:t>Direct Policy Optimization (DPO) - Intuition</a:t>
            </a:r>
            <a:endParaRPr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3" name="object 5">
            <a:extLst>
              <a:ext uri="{FF2B5EF4-FFF2-40B4-BE49-F238E27FC236}">
                <a16:creationId xmlns:a16="http://schemas.microsoft.com/office/drawing/2014/main" id="{B7A53C23-5F47-35F6-C17A-7B57192C858C}"/>
              </a:ext>
            </a:extLst>
          </p:cNvPr>
          <p:cNvSpPr txBox="1"/>
          <p:nvPr/>
        </p:nvSpPr>
        <p:spPr>
          <a:xfrm>
            <a:off x="5296831" y="73667"/>
            <a:ext cx="3809752" cy="337144"/>
          </a:xfrm>
          <a:prstGeom prst="rect">
            <a:avLst/>
          </a:prstGeom>
        </p:spPr>
        <p:txBody>
          <a:bodyPr vert="horz" wrap="square" lIns="0" tIns="0" rIns="0" bIns="0" rtlCol="0">
            <a:spAutoFit/>
          </a:bodyPr>
          <a:lstStyle/>
          <a:p>
            <a:pPr marL="5776">
              <a:lnSpc>
                <a:spcPts val="1326"/>
              </a:lnSpc>
            </a:pPr>
            <a:r>
              <a:rPr sz="1342" spc="-2" dirty="0">
                <a:latin typeface="Calibri"/>
                <a:cs typeface="Calibri"/>
              </a:rPr>
              <a:t>Direct</a:t>
            </a:r>
            <a:r>
              <a:rPr sz="1342" spc="5" dirty="0">
                <a:latin typeface="Calibri"/>
                <a:cs typeface="Calibri"/>
              </a:rPr>
              <a:t> </a:t>
            </a:r>
            <a:r>
              <a:rPr sz="1342" spc="-7" dirty="0">
                <a:latin typeface="Calibri"/>
                <a:cs typeface="Calibri"/>
              </a:rPr>
              <a:t>Preference</a:t>
            </a:r>
            <a:r>
              <a:rPr sz="1342" spc="7" dirty="0">
                <a:latin typeface="Calibri"/>
                <a:cs typeface="Calibri"/>
              </a:rPr>
              <a:t> </a:t>
            </a:r>
            <a:r>
              <a:rPr sz="1342" spc="-2" dirty="0">
                <a:latin typeface="Calibri"/>
                <a:cs typeface="Calibri"/>
              </a:rPr>
              <a:t>Optimization:</a:t>
            </a:r>
            <a:r>
              <a:rPr sz="1342" spc="7" dirty="0">
                <a:latin typeface="Calibri"/>
                <a:cs typeface="Calibri"/>
              </a:rPr>
              <a:t> </a:t>
            </a:r>
            <a:r>
              <a:rPr sz="1342" spc="-23" dirty="0">
                <a:latin typeface="Calibri"/>
                <a:cs typeface="Calibri"/>
              </a:rPr>
              <a:t>Your</a:t>
            </a:r>
            <a:r>
              <a:rPr sz="1342" spc="7" dirty="0">
                <a:latin typeface="Calibri"/>
                <a:cs typeface="Calibri"/>
              </a:rPr>
              <a:t> </a:t>
            </a:r>
            <a:r>
              <a:rPr sz="1342" spc="2" dirty="0">
                <a:latin typeface="Calibri"/>
                <a:cs typeface="Calibri"/>
              </a:rPr>
              <a:t>Language</a:t>
            </a:r>
            <a:r>
              <a:rPr sz="1342" spc="7" dirty="0">
                <a:latin typeface="Calibri"/>
                <a:cs typeface="Calibri"/>
              </a:rPr>
              <a:t> </a:t>
            </a:r>
            <a:r>
              <a:rPr sz="1342" spc="2" dirty="0">
                <a:latin typeface="Calibri"/>
                <a:cs typeface="Calibri"/>
              </a:rPr>
              <a:t>Model</a:t>
            </a:r>
            <a:r>
              <a:rPr sz="1342" spc="7" dirty="0">
                <a:latin typeface="Calibri"/>
                <a:cs typeface="Calibri"/>
              </a:rPr>
              <a:t> </a:t>
            </a:r>
            <a:r>
              <a:rPr sz="1342" spc="2" dirty="0">
                <a:latin typeface="Calibri"/>
                <a:cs typeface="Calibri"/>
              </a:rPr>
              <a:t>is</a:t>
            </a:r>
            <a:r>
              <a:rPr sz="1342" spc="7" dirty="0">
                <a:latin typeface="Calibri"/>
                <a:cs typeface="Calibri"/>
              </a:rPr>
              <a:t> </a:t>
            </a:r>
            <a:r>
              <a:rPr sz="1342" spc="-2" dirty="0">
                <a:latin typeface="Calibri"/>
                <a:cs typeface="Calibri"/>
              </a:rPr>
              <a:t>Secretly</a:t>
            </a:r>
            <a:r>
              <a:rPr sz="1342" spc="7" dirty="0">
                <a:latin typeface="Calibri"/>
                <a:cs typeface="Calibri"/>
              </a:rPr>
              <a:t> </a:t>
            </a:r>
            <a:r>
              <a:rPr sz="1342" spc="2" dirty="0">
                <a:latin typeface="Calibri"/>
                <a:cs typeface="Calibri"/>
              </a:rPr>
              <a:t>a</a:t>
            </a:r>
            <a:r>
              <a:rPr sz="1342" spc="7" dirty="0">
                <a:latin typeface="Calibri"/>
                <a:cs typeface="Calibri"/>
              </a:rPr>
              <a:t> </a:t>
            </a:r>
            <a:r>
              <a:rPr sz="1342" spc="-9" dirty="0">
                <a:latin typeface="Calibri"/>
                <a:cs typeface="Calibri"/>
              </a:rPr>
              <a:t>Reward</a:t>
            </a:r>
            <a:r>
              <a:rPr sz="1342" spc="5" dirty="0">
                <a:latin typeface="Calibri"/>
                <a:cs typeface="Calibri"/>
              </a:rPr>
              <a:t> </a:t>
            </a:r>
            <a:r>
              <a:rPr sz="1342" spc="2" dirty="0">
                <a:latin typeface="Calibri"/>
                <a:cs typeface="Calibri"/>
              </a:rPr>
              <a:t>Model</a:t>
            </a:r>
            <a:r>
              <a:rPr sz="1342" spc="7" dirty="0">
                <a:latin typeface="Calibri"/>
                <a:cs typeface="Calibri"/>
              </a:rPr>
              <a:t> </a:t>
            </a:r>
            <a:r>
              <a:rPr sz="1342" spc="-2" dirty="0">
                <a:latin typeface="Calibri"/>
                <a:cs typeface="Calibri"/>
              </a:rPr>
              <a:t>(Rafailov</a:t>
            </a:r>
            <a:r>
              <a:rPr sz="1342" spc="7" dirty="0">
                <a:latin typeface="Calibri"/>
                <a:cs typeface="Calibri"/>
              </a:rPr>
              <a:t> </a:t>
            </a:r>
            <a:r>
              <a:rPr sz="1342" spc="-2" dirty="0">
                <a:latin typeface="Calibri"/>
                <a:cs typeface="Calibri"/>
              </a:rPr>
              <a:t>et</a:t>
            </a:r>
            <a:r>
              <a:rPr sz="1342" spc="7" dirty="0">
                <a:latin typeface="Calibri"/>
                <a:cs typeface="Calibri"/>
              </a:rPr>
              <a:t> </a:t>
            </a:r>
            <a:r>
              <a:rPr sz="1342" dirty="0">
                <a:latin typeface="Calibri"/>
                <a:cs typeface="Calibri"/>
              </a:rPr>
              <a:t>al.,</a:t>
            </a:r>
            <a:r>
              <a:rPr sz="1342" spc="7" dirty="0">
                <a:latin typeface="Calibri"/>
                <a:cs typeface="Calibri"/>
              </a:rPr>
              <a:t> </a:t>
            </a:r>
            <a:r>
              <a:rPr sz="1342" dirty="0">
                <a:latin typeface="Calibri"/>
                <a:cs typeface="Calibri"/>
              </a:rPr>
              <a:t>2023)</a:t>
            </a:r>
          </a:p>
        </p:txBody>
      </p:sp>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DPO directly optimizes for human preferences </a:t>
            </a:r>
          </a:p>
          <a:p>
            <a:pPr lvl="1"/>
            <a:r>
              <a:rPr lang="en-US" dirty="0"/>
              <a:t>avoiding RL and fitting a separate reward model</a:t>
            </a:r>
          </a:p>
          <a:p>
            <a:r>
              <a:rPr lang="en-US" dirty="0"/>
              <a:t>One can use mathematical derivations to simplify the RLHF objective to an </a:t>
            </a:r>
            <a:r>
              <a:rPr lang="en-US" dirty="0">
                <a:solidFill>
                  <a:srgbClr val="C00000"/>
                </a:solidFill>
              </a:rPr>
              <a:t>equivalent </a:t>
            </a:r>
            <a:r>
              <a:rPr lang="en-US" dirty="0"/>
              <a:t>objective that is </a:t>
            </a:r>
            <a:r>
              <a:rPr lang="en-US" dirty="0">
                <a:solidFill>
                  <a:srgbClr val="C00000"/>
                </a:solidFill>
              </a:rPr>
              <a:t>simpler</a:t>
            </a:r>
            <a:r>
              <a:rPr lang="en-US" dirty="0"/>
              <a:t> to optimize. </a:t>
            </a:r>
          </a:p>
          <a:p>
            <a:pPr lvl="1"/>
            <a:endParaRPr lang="en-US" dirty="0"/>
          </a:p>
          <a:p>
            <a:endParaRPr lang="en-US" dirty="0"/>
          </a:p>
          <a:p>
            <a:endParaRPr lang="en-US" dirty="0"/>
          </a:p>
        </p:txBody>
      </p:sp>
      <p:sp>
        <p:nvSpPr>
          <p:cNvPr id="5" name="Rounded Rectangle 4">
            <a:extLst>
              <a:ext uri="{FF2B5EF4-FFF2-40B4-BE49-F238E27FC236}">
                <a16:creationId xmlns:a16="http://schemas.microsoft.com/office/drawing/2014/main" id="{7BBF2BBB-2D7B-6043-2A91-412FB447C959}"/>
              </a:ext>
            </a:extLst>
          </p:cNvPr>
          <p:cNvSpPr/>
          <p:nvPr/>
        </p:nvSpPr>
        <p:spPr>
          <a:xfrm>
            <a:off x="1806492" y="2490070"/>
            <a:ext cx="195146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RLHF objective </a:t>
            </a:r>
          </a:p>
        </p:txBody>
      </p:sp>
      <p:sp>
        <p:nvSpPr>
          <p:cNvPr id="6" name="Rounded Rectangle 5">
            <a:extLst>
              <a:ext uri="{FF2B5EF4-FFF2-40B4-BE49-F238E27FC236}">
                <a16:creationId xmlns:a16="http://schemas.microsoft.com/office/drawing/2014/main" id="{F580098B-A953-D1D4-5814-E5E2FAA2775E}"/>
              </a:ext>
            </a:extLst>
          </p:cNvPr>
          <p:cNvSpPr/>
          <p:nvPr/>
        </p:nvSpPr>
        <p:spPr>
          <a:xfrm>
            <a:off x="5282284" y="2490069"/>
            <a:ext cx="206628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DPO objective </a:t>
            </a:r>
          </a:p>
        </p:txBody>
      </p:sp>
      <p:sp>
        <p:nvSpPr>
          <p:cNvPr id="9" name="Right Arrow 8">
            <a:extLst>
              <a:ext uri="{FF2B5EF4-FFF2-40B4-BE49-F238E27FC236}">
                <a16:creationId xmlns:a16="http://schemas.microsoft.com/office/drawing/2014/main" id="{F70C34DC-B008-0462-6083-602B9856B8FB}"/>
              </a:ext>
            </a:extLst>
          </p:cNvPr>
          <p:cNvSpPr/>
          <p:nvPr/>
        </p:nvSpPr>
        <p:spPr>
          <a:xfrm>
            <a:off x="4079851" y="2639650"/>
            <a:ext cx="817713" cy="369909"/>
          </a:xfrm>
          <a:prstGeom prst="rightArrow">
            <a:avLst/>
          </a:prstGeom>
          <a:solidFill>
            <a:schemeClr val="bg1">
              <a:lumMod val="95000"/>
            </a:schemeClr>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8674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7" name="Rounded Rectangle 16">
            <a:extLst>
              <a:ext uri="{FF2B5EF4-FFF2-40B4-BE49-F238E27FC236}">
                <a16:creationId xmlns:a16="http://schemas.microsoft.com/office/drawing/2014/main" id="{28C571C9-20FA-A52E-329B-C552FBC85BE9}"/>
              </a:ext>
            </a:extLst>
          </p:cNvPr>
          <p:cNvSpPr/>
          <p:nvPr/>
        </p:nvSpPr>
        <p:spPr>
          <a:xfrm>
            <a:off x="239885" y="257563"/>
            <a:ext cx="8752774" cy="1714081"/>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pic>
        <p:nvPicPr>
          <p:cNvPr id="5" name="object 5">
            <a:extLst>
              <a:ext uri="{FF2B5EF4-FFF2-40B4-BE49-F238E27FC236}">
                <a16:creationId xmlns:a16="http://schemas.microsoft.com/office/drawing/2014/main" id="{64A1D922-EA89-A76D-6291-EE5E61AAA9F6}"/>
              </a:ext>
            </a:extLst>
          </p:cNvPr>
          <p:cNvPicPr preferRelativeResize="0">
            <a:picLocks noChangeAspect="1"/>
          </p:cNvPicPr>
          <p:nvPr/>
        </p:nvPicPr>
        <p:blipFill>
          <a:blip r:embed="rId3" cstate="print"/>
          <a:stretch>
            <a:fillRect/>
          </a:stretch>
        </p:blipFill>
        <p:spPr>
          <a:xfrm>
            <a:off x="2330602" y="1393780"/>
            <a:ext cx="6559205" cy="402195"/>
          </a:xfrm>
          <a:prstGeom prst="rect">
            <a:avLst/>
          </a:prstGeom>
        </p:spPr>
      </p:pic>
      <p:sp>
        <p:nvSpPr>
          <p:cNvPr id="11" name="TextBox 10">
            <a:extLst>
              <a:ext uri="{FF2B5EF4-FFF2-40B4-BE49-F238E27FC236}">
                <a16:creationId xmlns:a16="http://schemas.microsoft.com/office/drawing/2014/main" id="{26206BC0-EAF0-D67C-6CF2-6D0C53BD4AA5}"/>
              </a:ext>
            </a:extLst>
          </p:cNvPr>
          <p:cNvSpPr txBox="1"/>
          <p:nvPr/>
        </p:nvSpPr>
        <p:spPr>
          <a:xfrm>
            <a:off x="251036" y="1389312"/>
            <a:ext cx="2837849" cy="369332"/>
          </a:xfrm>
          <a:prstGeom prst="rect">
            <a:avLst/>
          </a:prstGeom>
          <a:noFill/>
        </p:spPr>
        <p:txBody>
          <a:bodyPr wrap="square">
            <a:spAutoFit/>
          </a:bodyPr>
          <a:lstStyle/>
          <a:p>
            <a:r>
              <a:rPr lang="en-US" sz="1800" dirty="0"/>
              <a:t>(ii) Policy objective</a:t>
            </a:r>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dirty="0"/>
              <a:t>DPO objective</a:t>
            </a:r>
          </a:p>
        </p:txBody>
      </p:sp>
      <p:sp>
        <p:nvSpPr>
          <p:cNvPr id="14" name="TextBox 13">
            <a:extLst>
              <a:ext uri="{FF2B5EF4-FFF2-40B4-BE49-F238E27FC236}">
                <a16:creationId xmlns:a16="http://schemas.microsoft.com/office/drawing/2014/main" id="{BE9B548F-15B5-76E9-45CD-D7F1C0D7D94D}"/>
              </a:ext>
            </a:extLst>
          </p:cNvPr>
          <p:cNvSpPr txBox="1"/>
          <p:nvPr/>
        </p:nvSpPr>
        <p:spPr>
          <a:xfrm>
            <a:off x="263694" y="780692"/>
            <a:ext cx="2837849" cy="369332"/>
          </a:xfrm>
          <a:prstGeom prst="rect">
            <a:avLst/>
          </a:prstGeom>
          <a:noFill/>
        </p:spPr>
        <p:txBody>
          <a:bodyPr wrap="square">
            <a:spAutoFit/>
          </a:bodyPr>
          <a:lstStyle/>
          <a:p>
            <a:r>
              <a:rPr lang="en-US" sz="1800" dirty="0"/>
              <a:t>(</a:t>
            </a:r>
            <a:r>
              <a:rPr lang="en-US" sz="1800" dirty="0" err="1"/>
              <a:t>i</a:t>
            </a:r>
            <a:r>
              <a:rPr lang="en-US" sz="1800" dirty="0"/>
              <a:t>) Reward objective</a:t>
            </a:r>
          </a:p>
        </p:txBody>
      </p:sp>
      <p:pic>
        <p:nvPicPr>
          <p:cNvPr id="15" name="object 7">
            <a:extLst>
              <a:ext uri="{FF2B5EF4-FFF2-40B4-BE49-F238E27FC236}">
                <a16:creationId xmlns:a16="http://schemas.microsoft.com/office/drawing/2014/main" id="{F6C9751B-E9AE-F5C3-C213-AD058F54BBF8}"/>
              </a:ext>
            </a:extLst>
          </p:cNvPr>
          <p:cNvPicPr/>
          <p:nvPr/>
        </p:nvPicPr>
        <p:blipFill>
          <a:blip r:embed="rId4" cstate="print"/>
          <a:stretch>
            <a:fillRect/>
          </a:stretch>
        </p:blipFill>
        <p:spPr>
          <a:xfrm>
            <a:off x="2572556" y="837063"/>
            <a:ext cx="5934318" cy="303790"/>
          </a:xfrm>
          <a:prstGeom prst="rect">
            <a:avLst/>
          </a:prstGeom>
        </p:spPr>
      </p:pic>
      <p:pic>
        <p:nvPicPr>
          <p:cNvPr id="16" name="object 4">
            <a:extLst>
              <a:ext uri="{FF2B5EF4-FFF2-40B4-BE49-F238E27FC236}">
                <a16:creationId xmlns:a16="http://schemas.microsoft.com/office/drawing/2014/main" id="{4FB69046-AD0C-C41D-ECCE-0DCD2E5B6701}"/>
              </a:ext>
            </a:extLst>
          </p:cNvPr>
          <p:cNvPicPr/>
          <p:nvPr/>
        </p:nvPicPr>
        <p:blipFill>
          <a:blip r:embed="rId5" cstate="print"/>
          <a:stretch>
            <a:fillRect/>
          </a:stretch>
        </p:blipFill>
        <p:spPr>
          <a:xfrm>
            <a:off x="1929161" y="2367161"/>
            <a:ext cx="6974954" cy="525898"/>
          </a:xfrm>
          <a:prstGeom prst="rect">
            <a:avLst/>
          </a:prstGeom>
        </p:spPr>
      </p:pic>
      <p:sp>
        <p:nvSpPr>
          <p:cNvPr id="2" name="TextBox 1">
            <a:extLst>
              <a:ext uri="{FF2B5EF4-FFF2-40B4-BE49-F238E27FC236}">
                <a16:creationId xmlns:a16="http://schemas.microsoft.com/office/drawing/2014/main" id="{D9FA6179-ED56-B0A7-1907-BB5137BDBADD}"/>
              </a:ext>
            </a:extLst>
          </p:cNvPr>
          <p:cNvSpPr txBox="1"/>
          <p:nvPr/>
        </p:nvSpPr>
        <p:spPr>
          <a:xfrm>
            <a:off x="6237948" y="756297"/>
            <a:ext cx="2280077" cy="520247"/>
          </a:xfrm>
          <a:prstGeom prst="wedgeRoundRectCallout">
            <a:avLst>
              <a:gd name="adj1" fmla="val -21271"/>
              <a:gd name="adj2" fmla="val 6039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Calibri"/>
                <a:cs typeface="Calibri"/>
              </a:rPr>
              <a:t>Minimizing </a:t>
            </a:r>
            <a:r>
              <a:rPr lang="en-US" spc="2" dirty="0">
                <a:latin typeface="Calibri"/>
                <a:cs typeface="Calibri"/>
              </a:rPr>
              <a:t>the </a:t>
            </a:r>
            <a:r>
              <a:rPr lang="en-US" dirty="0">
                <a:latin typeface="Calibri"/>
                <a:cs typeface="Calibri"/>
              </a:rPr>
              <a:t>deviation</a:t>
            </a:r>
            <a:r>
              <a:rPr lang="en-US" spc="2" dirty="0">
                <a:latin typeface="Calibri"/>
                <a:cs typeface="Calibri"/>
              </a:rPr>
              <a:t> </a:t>
            </a:r>
            <a:r>
              <a:rPr lang="en-US" spc="-2" dirty="0">
                <a:latin typeface="Calibri"/>
                <a:cs typeface="Calibri"/>
              </a:rPr>
              <a:t>from</a:t>
            </a:r>
            <a:r>
              <a:rPr lang="en-US" spc="2" dirty="0">
                <a:latin typeface="Calibri"/>
                <a:cs typeface="Calibri"/>
              </a:rPr>
              <a:t> the base policy</a:t>
            </a:r>
            <a:endParaRPr lang="en-US" dirty="0">
              <a:latin typeface="Calibri"/>
              <a:cs typeface="Calibri"/>
            </a:endParaRPr>
          </a:p>
        </p:txBody>
      </p:sp>
      <p:sp>
        <p:nvSpPr>
          <p:cNvPr id="10" name="TextBox 9">
            <a:extLst>
              <a:ext uri="{FF2B5EF4-FFF2-40B4-BE49-F238E27FC236}">
                <a16:creationId xmlns:a16="http://schemas.microsoft.com/office/drawing/2014/main" id="{A0EA33F0-9E20-377D-FCF0-E212C792F7FB}"/>
              </a:ext>
            </a:extLst>
          </p:cNvPr>
          <p:cNvSpPr txBox="1"/>
          <p:nvPr/>
        </p:nvSpPr>
        <p:spPr>
          <a:xfrm>
            <a:off x="3125352" y="756297"/>
            <a:ext cx="2288846" cy="520247"/>
          </a:xfrm>
          <a:prstGeom prst="wedgeRoundRectCallout">
            <a:avLst>
              <a:gd name="adj1" fmla="val 20326"/>
              <a:gd name="adj2" fmla="val 6039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Calibri"/>
                <a:cs typeface="Calibri"/>
              </a:rPr>
              <a:t>Maximizing the reward of the generated prompts </a:t>
            </a:r>
            <a:endParaRPr lang="en-US" dirty="0">
              <a:latin typeface="Calibri"/>
              <a:cs typeface="Calibri"/>
            </a:endParaRPr>
          </a:p>
        </p:txBody>
      </p:sp>
      <p:sp>
        <p:nvSpPr>
          <p:cNvPr id="13" name="TextBox 12">
            <a:extLst>
              <a:ext uri="{FF2B5EF4-FFF2-40B4-BE49-F238E27FC236}">
                <a16:creationId xmlns:a16="http://schemas.microsoft.com/office/drawing/2014/main" id="{2DF0C13F-92DA-2519-3A13-E37407995E98}"/>
              </a:ext>
            </a:extLst>
          </p:cNvPr>
          <p:cNvSpPr txBox="1"/>
          <p:nvPr/>
        </p:nvSpPr>
        <p:spPr>
          <a:xfrm>
            <a:off x="262187" y="276820"/>
            <a:ext cx="2837849" cy="369332"/>
          </a:xfrm>
          <a:prstGeom prst="rect">
            <a:avLst/>
          </a:prstGeom>
          <a:noFill/>
        </p:spPr>
        <p:txBody>
          <a:bodyPr wrap="square">
            <a:spAutoFit/>
          </a:bodyPr>
          <a:lstStyle/>
          <a:p>
            <a:r>
              <a:rPr lang="en-US" sz="1800" dirty="0"/>
              <a:t>RLHF objectives</a:t>
            </a:r>
          </a:p>
        </p:txBody>
      </p:sp>
      <p:sp>
        <p:nvSpPr>
          <p:cNvPr id="20" name="TextBox 19">
            <a:extLst>
              <a:ext uri="{FF2B5EF4-FFF2-40B4-BE49-F238E27FC236}">
                <a16:creationId xmlns:a16="http://schemas.microsoft.com/office/drawing/2014/main" id="{E7FD6D59-CEF0-2BE9-F932-AA2FA4028695}"/>
              </a:ext>
            </a:extLst>
          </p:cNvPr>
          <p:cNvSpPr txBox="1"/>
          <p:nvPr/>
        </p:nvSpPr>
        <p:spPr>
          <a:xfrm>
            <a:off x="4807176" y="3047847"/>
            <a:ext cx="3892423" cy="520247"/>
          </a:xfrm>
          <a:prstGeom prst="wedgeRoundRectCallout">
            <a:avLst>
              <a:gd name="adj1" fmla="val -15255"/>
              <a:gd name="adj2" fmla="val -6392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348676" indent="-342900" algn="ctr">
              <a:spcBef>
                <a:spcPts val="52"/>
              </a:spcBef>
              <a:buAutoNum type="arabicParenBoth"/>
            </a:pPr>
            <a:r>
              <a:rPr lang="en-US" spc="-5" dirty="0">
                <a:latin typeface="Calibri"/>
                <a:cs typeface="Calibri"/>
              </a:rPr>
              <a:t>Maximizing reward of the preferred response </a:t>
            </a:r>
          </a:p>
          <a:p>
            <a:pPr marL="348676" indent="-342900" algn="ctr">
              <a:spcBef>
                <a:spcPts val="52"/>
              </a:spcBef>
              <a:buAutoNum type="arabicParenBoth"/>
            </a:pPr>
            <a:r>
              <a:rPr lang="en-US" spc="-5" dirty="0">
                <a:latin typeface="Calibri"/>
                <a:cs typeface="Calibri"/>
              </a:rPr>
              <a:t>Minimizing deviations from the base policy</a:t>
            </a:r>
            <a:endParaRPr lang="en-US" dirty="0">
              <a:latin typeface="Calibri"/>
              <a:cs typeface="Calibri"/>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9BA012-065B-D042-E413-ECDEBE348A58}"/>
                  </a:ext>
                </a:extLst>
              </p:cNvPr>
              <p:cNvSpPr txBox="1"/>
              <p:nvPr/>
            </p:nvSpPr>
            <p:spPr>
              <a:xfrm>
                <a:off x="2931480" y="312948"/>
                <a:ext cx="5036956"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𝑤</m:t>
                        </m:r>
                      </m:sub>
                    </m:sSub>
                  </m:oMath>
                </a14:m>
                <a:r>
                  <a:rPr lang="en-US" sz="1800" dirty="0"/>
                  <a:t>: preferred response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𝑙</m:t>
                        </m:r>
                      </m:sub>
                    </m:sSub>
                  </m:oMath>
                </a14:m>
                <a:r>
                  <a:rPr lang="en-US" sz="1800" dirty="0"/>
                  <a:t>: </a:t>
                </a:r>
                <a:r>
                  <a:rPr lang="en-US" sz="1800" dirty="0" err="1"/>
                  <a:t>disreferred</a:t>
                </a:r>
                <a:r>
                  <a:rPr lang="en-US" sz="1800" dirty="0"/>
                  <a:t> response </a:t>
                </a:r>
              </a:p>
            </p:txBody>
          </p:sp>
        </mc:Choice>
        <mc:Fallback xmlns="">
          <p:sp>
            <p:nvSpPr>
              <p:cNvPr id="21" name="TextBox 20">
                <a:extLst>
                  <a:ext uri="{FF2B5EF4-FFF2-40B4-BE49-F238E27FC236}">
                    <a16:creationId xmlns:a16="http://schemas.microsoft.com/office/drawing/2014/main" id="{E89BA012-065B-D042-E413-ECDEBE348A58}"/>
                  </a:ext>
                </a:extLst>
              </p:cNvPr>
              <p:cNvSpPr txBox="1">
                <a:spLocks noRot="1" noChangeAspect="1" noMove="1" noResize="1" noEditPoints="1" noAdjustHandles="1" noChangeArrowheads="1" noChangeShapeType="1" noTextEdit="1"/>
              </p:cNvSpPr>
              <p:nvPr/>
            </p:nvSpPr>
            <p:spPr>
              <a:xfrm>
                <a:off x="2931480" y="312948"/>
                <a:ext cx="5036956" cy="276999"/>
              </a:xfrm>
              <a:prstGeom prst="rect">
                <a:avLst/>
              </a:prstGeom>
              <a:blipFill>
                <a:blip r:embed="rId6"/>
                <a:stretch>
                  <a:fillRect l="-1508" t="-26087" r="-2010" b="-5217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6FF47B1-7685-5580-E4BE-97EE78AC4596}"/>
              </a:ext>
            </a:extLst>
          </p:cNvPr>
          <p:cNvSpPr txBox="1"/>
          <p:nvPr/>
        </p:nvSpPr>
        <p:spPr>
          <a:xfrm>
            <a:off x="6110872" y="228972"/>
            <a:ext cx="2280077" cy="520247"/>
          </a:xfrm>
          <a:prstGeom prst="wedgeRoundRectCallout">
            <a:avLst>
              <a:gd name="adj1" fmla="val -21271"/>
              <a:gd name="adj2" fmla="val 6039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Calibri"/>
                <a:cs typeface="Calibri"/>
              </a:rPr>
              <a:t>Maximizing reward assigned </a:t>
            </a:r>
            <a:br>
              <a:rPr lang="en-US" spc="-5" dirty="0">
                <a:latin typeface="Calibri"/>
                <a:cs typeface="Calibri"/>
              </a:rPr>
            </a:br>
            <a:r>
              <a:rPr lang="en-US" spc="-5" dirty="0">
                <a:latin typeface="Calibri"/>
                <a:cs typeface="Calibri"/>
              </a:rPr>
              <a:t>of the preferred response </a:t>
            </a:r>
            <a:endParaRPr lang="en-US" dirty="0">
              <a:latin typeface="Calibri"/>
              <a:cs typeface="Calibri"/>
            </a:endParaRPr>
          </a:p>
        </p:txBody>
      </p:sp>
    </p:spTree>
    <p:extLst>
      <p:ext uri="{BB962C8B-B14F-4D97-AF65-F5344CB8AC3E}">
        <p14:creationId xmlns:p14="http://schemas.microsoft.com/office/powerpoint/2010/main" val="200743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20" grpId="0" animBg="1"/>
      <p:bldP spid="22"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18110</TotalTime>
  <Words>8146</Words>
  <Application>Microsoft Macintosh PowerPoint</Application>
  <PresentationFormat>On-screen Show (16:9)</PresentationFormat>
  <Paragraphs>1132</Paragraphs>
  <Slides>134</Slides>
  <Notes>30</Notes>
  <HiddenSlides>3</HiddenSlides>
  <MMClips>2</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134</vt:i4>
      </vt:variant>
    </vt:vector>
  </HeadingPairs>
  <TitlesOfParts>
    <vt:vector size="155" baseType="lpstr">
      <vt:lpstr>Arial</vt:lpstr>
      <vt:lpstr>Corbel</vt:lpstr>
      <vt:lpstr>Courier New</vt:lpstr>
      <vt:lpstr>Cambria Math</vt:lpstr>
      <vt:lpstr>Source Serif Pro</vt:lpstr>
      <vt:lpstr>Calibri</vt:lpstr>
      <vt:lpstr>Helvetica Neue Light</vt:lpstr>
      <vt:lpstr>Arial MT</vt:lpstr>
      <vt:lpstr>Consolas</vt:lpstr>
      <vt:lpstr>Tahoma</vt:lpstr>
      <vt:lpstr>Helvetica Neue</vt:lpstr>
      <vt:lpstr>Source Sans Pro</vt:lpstr>
      <vt:lpstr>Wingdings</vt:lpstr>
      <vt:lpstr>Avenir Book</vt:lpstr>
      <vt:lpstr>Times New Roman</vt:lpstr>
      <vt:lpstr>Roboto</vt:lpstr>
      <vt:lpstr>Simple Light</vt:lpstr>
      <vt:lpstr>EP Presentation Theme - Simple</vt:lpstr>
      <vt:lpstr>1_EP Presentation Theme - Fancy</vt:lpstr>
      <vt:lpstr>2_EP Presentation Theme - Special</vt:lpstr>
      <vt:lpstr>1_EP Presentation Theme - Simple</vt:lpstr>
      <vt:lpstr>Aligning Self-Supervised Models with Human Intents</vt:lpstr>
      <vt:lpstr>Logistics Recap </vt:lpstr>
      <vt:lpstr>Things that Generative LMs Can Do</vt:lpstr>
      <vt:lpstr>Language Modeling ≠ Following Human Instructions </vt:lpstr>
      <vt:lpstr>Language Modeling ≠ Following Human Instructions </vt:lpstr>
      <vt:lpstr>Language Modeling ≠ Incorporating Human Values</vt:lpstr>
      <vt:lpstr>Language Modeling ≠ Incorporating Human Values</vt:lpstr>
      <vt:lpstr>[Mis]Alignment in Language Models</vt:lpstr>
      <vt:lpstr>Aligning Language Models: Chapter Plan </vt:lpstr>
      <vt:lpstr>PowerPoint Presentation</vt:lpstr>
      <vt:lpstr>[Mis]Alignment </vt:lpstr>
      <vt:lpstr>Alignment Problem is Everywhere! </vt:lpstr>
      <vt:lpstr>Alignment Mechanisms in this Class </vt:lpstr>
      <vt:lpstr>Alignment Mechanisms in Our Societies</vt:lpstr>
      <vt:lpstr>Alignment of AI: A Naïve Take </vt:lpstr>
      <vt:lpstr>Asimov’s Principles for Robots</vt:lpstr>
      <vt:lpstr>“Alignment” with Human Intents </vt:lpstr>
      <vt:lpstr>“Alignment” of AI</vt:lpstr>
      <vt:lpstr>Why Computational Frameworks to Alignment?</vt:lpstr>
      <vt:lpstr>PowerPoint Presentation</vt:lpstr>
      <vt:lpstr>Instruction-tuning </vt:lpstr>
      <vt:lpstr>Instruction-tuning </vt:lpstr>
      <vt:lpstr>Instruction-tuning: Data </vt:lpstr>
      <vt:lpstr>Instruction-tuning: Data </vt:lpstr>
      <vt:lpstr>NLP Datasets as Instruction-tuning Data</vt:lpstr>
      <vt:lpstr>Example instructions</vt:lpstr>
      <vt:lpstr>Example</vt:lpstr>
      <vt:lpstr>NLP Datasets as Instruction-tuning Data</vt:lpstr>
      <vt:lpstr>Instruction-tuning: Adding Diversity</vt:lpstr>
      <vt:lpstr>Diversity-inducing via Task Prompts </vt:lpstr>
      <vt:lpstr>Diversity-inducing via Task Prompts </vt:lpstr>
      <vt:lpstr>PowerPoint Presentation</vt:lpstr>
      <vt:lpstr>Scaling Instruction-Tuning</vt:lpstr>
      <vt:lpstr>Scaling Instruction-Tuning</vt:lpstr>
      <vt:lpstr>Scaling Instruction-Tuning</vt:lpstr>
      <vt:lpstr>Instruction tuning doesn’t have significant cost compared with pretraining</vt:lpstr>
      <vt:lpstr>Limits of Instruction-Tuning </vt:lpstr>
      <vt:lpstr>Limits of Instruction-Tuning </vt:lpstr>
      <vt:lpstr>Summary Thus Far </vt:lpstr>
      <vt:lpstr>PowerPoint Presentation</vt:lpstr>
      <vt:lpstr>Why Reinforcement Learning? </vt:lpstr>
      <vt:lpstr>Reinforcement Learning: Intuition</vt:lpstr>
      <vt:lpstr>Intuition</vt:lpstr>
      <vt:lpstr>Intuition</vt:lpstr>
      <vt:lpstr>Intuition</vt:lpstr>
      <vt:lpstr>Intuition</vt:lpstr>
      <vt:lpstr>Intuition</vt:lpstr>
      <vt:lpstr>Intuition</vt:lpstr>
      <vt:lpstr>Reinforcement Learning: Abridged History</vt:lpstr>
      <vt:lpstr>Reinforcement Learning: Formalism</vt:lpstr>
      <vt:lpstr>Reinforcement Learning  from Human Feedback</vt:lpstr>
      <vt:lpstr>Reinforcement Learning  from Human Feedback</vt:lpstr>
      <vt:lpstr>Reinforcement Learning  from Human Feedback</vt:lpstr>
      <vt:lpstr>Step 1: Estimating the Reward R</vt:lpstr>
      <vt:lpstr>Step 1: Estimating the Reward R</vt:lpstr>
      <vt:lpstr>Step 1: Estimating the Reward R</vt:lpstr>
      <vt:lpstr>Step 1: Estimating the Reward R</vt:lpstr>
      <vt:lpstr>Step 1: Estimating the Reward R</vt:lpstr>
      <vt:lpstr>Scaling Reward Models </vt:lpstr>
      <vt:lpstr>Step 2: Optimizing the  Policy Function</vt:lpstr>
      <vt:lpstr>Step 2: Optimizing the  Policy Function</vt:lpstr>
      <vt:lpstr>Policy Gradient [Williams, 1992]</vt:lpstr>
      <vt:lpstr>Derivations (check it later in your own time!)  </vt:lpstr>
      <vt:lpstr>Policy Gradient [Williams, 1992]</vt:lpstr>
      <vt:lpstr>Putting it Together </vt:lpstr>
      <vt:lpstr>Putting it Together (2)</vt:lpstr>
      <vt:lpstr>Putting it Together (3)</vt:lpstr>
      <vt:lpstr>Putting it Together (4)</vt:lpstr>
      <vt:lpstr>One missing ingredient </vt:lpstr>
      <vt:lpstr>One missing ingredient </vt:lpstr>
      <vt:lpstr>Regularizing with Pre-trained Model </vt:lpstr>
      <vt:lpstr>RLHF: Putting it All Together [Stiennon et al. 2020]</vt:lpstr>
      <vt:lpstr>The overall recipe 👨‍🍳</vt:lpstr>
      <vt:lpstr>The overall recipe 👨‍🍳</vt:lpstr>
      <vt:lpstr>The overall recipe 👨‍🍳:  Yann’s Three-layered cake </vt:lpstr>
      <vt:lpstr>RLHF Gains over Instruction-Tuning</vt:lpstr>
      <vt:lpstr>GPT3 vs. InstructGPT3 (RLHF-ed)</vt:lpstr>
      <vt:lpstr>GPT3 vs. InstructGPT3 (RLHF-ed)</vt:lpstr>
      <vt:lpstr>Can Help with Toxicity and Truthfulness</vt:lpstr>
      <vt:lpstr>GPT-4: Demystifying the Details</vt:lpstr>
      <vt:lpstr>Best-of-N Sampling Algorithm</vt:lpstr>
      <vt:lpstr>Summary Thus Far </vt:lpstr>
      <vt:lpstr>PowerPoint Presentation</vt:lpstr>
      <vt:lpstr>Reinforcement Learning: Families</vt:lpstr>
      <vt:lpstr>The Bigger Picture </vt:lpstr>
      <vt:lpstr>PowerPoint Presentation</vt:lpstr>
      <vt:lpstr>RL Failure Modes </vt:lpstr>
      <vt:lpstr>RL Failure: Reward Hacking</vt:lpstr>
      <vt:lpstr>RL Failure: Reward Hacking</vt:lpstr>
      <vt:lpstr>A Special Case: Reward Optimization</vt:lpstr>
      <vt:lpstr>Reward Optimization</vt:lpstr>
      <vt:lpstr>Reward Optimization in ChatGPT</vt:lpstr>
      <vt:lpstr>Length Bias </vt:lpstr>
      <vt:lpstr>Error Analysis of GPT[4?]</vt:lpstr>
      <vt:lpstr>Summary </vt:lpstr>
      <vt:lpstr>PowerPoint Presentation</vt:lpstr>
      <vt:lpstr>Simplifying RLHF</vt:lpstr>
      <vt:lpstr>Direct Policy Optimization (DPO) - Intuition</vt:lpstr>
      <vt:lpstr>PowerPoint Presentation</vt:lpstr>
      <vt:lpstr>PowerPoint Presentation</vt:lpstr>
      <vt:lpstr>DPO Algorithm </vt:lpstr>
      <vt:lpstr>Scaling up DPO</vt:lpstr>
      <vt:lpstr>DPO Limitations </vt:lpstr>
      <vt:lpstr>Summary</vt:lpstr>
      <vt:lpstr>Notable Instruction-Tuned/RLHF-ed Models </vt:lpstr>
      <vt:lpstr>PowerPoint Presentation</vt:lpstr>
      <vt:lpstr>RLHF/Instruction-tuning is Data Hungry </vt:lpstr>
      <vt:lpstr>Model generated instructions</vt:lpstr>
      <vt:lpstr>Get humans to write ”seed” tasks ✍️ </vt:lpstr>
      <vt:lpstr>Put them your task bank 📦 </vt:lpstr>
      <vt:lpstr>Sample and get LLM to expand it</vt:lpstr>
      <vt:lpstr>Get LLM to answers the new tasks</vt:lpstr>
      <vt:lpstr>Filter tasks</vt:lpstr>
      <vt:lpstr>Close the loop </vt:lpstr>
      <vt:lpstr>Self-Instructing GPT3 (base version)</vt:lpstr>
      <vt:lpstr>Evaluation on User-Oriented Instructions</vt:lpstr>
      <vt:lpstr>Evaluation on User-Oriented Instructions</vt:lpstr>
      <vt:lpstr>Summary Thus Far </vt:lpstr>
      <vt:lpstr>Impact: Learning from AI Feedback</vt:lpstr>
      <vt:lpstr>Training LLMs with LLM Feedback:  The Bottleneck</vt:lpstr>
      <vt:lpstr>With Show of Hands … </vt:lpstr>
      <vt:lpstr>PowerPoint Presentation</vt:lpstr>
      <vt:lpstr>Aligning to Instructions == Aligning to Values?</vt:lpstr>
      <vt:lpstr>Aligning to Instructions == Aligning to Values?</vt:lpstr>
      <vt:lpstr>Aligning to Instructions == Aligning to Values?</vt:lpstr>
      <vt:lpstr>Aligning to Instructions == Aligning to Values?</vt:lpstr>
      <vt:lpstr>Let’s try a few thought experiments </vt:lpstr>
      <vt:lpstr>Runway Self-Driving Car</vt:lpstr>
      <vt:lpstr>Runway Self-Driving Car (1)</vt:lpstr>
      <vt:lpstr>Runway Self-Driving Car (2)</vt:lpstr>
      <vt:lpstr>What is the Right Thing to Do? </vt:lpstr>
      <vt:lpstr>Whose Values? </vt:lpstr>
      <vt:lpstr>With Show of Hands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35</cp:revision>
  <cp:lastPrinted>2024-03-07T12:47:06Z</cp:lastPrinted>
  <dcterms:modified xsi:type="dcterms:W3CDTF">2024-03-26T11:44:45Z</dcterms:modified>
</cp:coreProperties>
</file>